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3" r:id="rId2"/>
    <p:sldId id="258" r:id="rId3"/>
    <p:sldId id="307" r:id="rId4"/>
    <p:sldId id="260" r:id="rId5"/>
    <p:sldId id="302" r:id="rId6"/>
    <p:sldId id="291" r:id="rId7"/>
    <p:sldId id="262" r:id="rId8"/>
    <p:sldId id="301" r:id="rId9"/>
    <p:sldId id="305" r:id="rId10"/>
    <p:sldId id="306" r:id="rId11"/>
    <p:sldId id="30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32"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EACC"/>
    <a:srgbClr val="0088EE"/>
    <a:srgbClr val="CFD5EA"/>
    <a:srgbClr val="A3E7FF"/>
    <a:srgbClr val="75DBFF"/>
    <a:srgbClr val="57B7FF"/>
    <a:srgbClr val="005AAB"/>
    <a:srgbClr val="F16649"/>
    <a:srgbClr val="0FB7BD"/>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showGuides="1">
      <p:cViewPr varScale="1">
        <p:scale>
          <a:sx n="69" d="100"/>
          <a:sy n="69" d="100"/>
        </p:scale>
        <p:origin x="1144" y="32"/>
      </p:cViewPr>
      <p:guideLst>
        <p:guide orient="horz" pos="2232"/>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526A92-8AAF-4BF0-85FE-B336BF0F8D2D}" type="datetimeFigureOut">
              <a:rPr lang="en-US" smtClean="0"/>
              <a:t>2/22/2023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AF2F91-6C79-4775-9E01-5F8EDCA63F89}" type="slidenum">
              <a:rPr lang="en-US" smtClean="0"/>
              <a:t>‹#›</a:t>
            </a:fld>
            <a:endParaRPr lang="en-US"/>
          </a:p>
        </p:txBody>
      </p:sp>
    </p:spTree>
    <p:extLst>
      <p:ext uri="{BB962C8B-B14F-4D97-AF65-F5344CB8AC3E}">
        <p14:creationId xmlns:p14="http://schemas.microsoft.com/office/powerpoint/2010/main" val="159706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526A92-8AAF-4BF0-85FE-B336BF0F8D2D}" type="datetimeFigureOut">
              <a:rPr lang="en-US" smtClean="0"/>
              <a:t>2/22/2023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AF2F91-6C79-4775-9E01-5F8EDCA63F89}" type="slidenum">
              <a:rPr lang="en-US" smtClean="0"/>
              <a:t>‹#›</a:t>
            </a:fld>
            <a:endParaRPr lang="en-US"/>
          </a:p>
        </p:txBody>
      </p:sp>
    </p:spTree>
    <p:extLst>
      <p:ext uri="{BB962C8B-B14F-4D97-AF65-F5344CB8AC3E}">
        <p14:creationId xmlns:p14="http://schemas.microsoft.com/office/powerpoint/2010/main" val="22544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526A92-8AAF-4BF0-85FE-B336BF0F8D2D}" type="datetimeFigureOut">
              <a:rPr lang="en-US" smtClean="0"/>
              <a:t>2/22/2023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AF2F91-6C79-4775-9E01-5F8EDCA63F89}" type="slidenum">
              <a:rPr lang="en-US" smtClean="0"/>
              <a:t>‹#›</a:t>
            </a:fld>
            <a:endParaRPr lang="en-US"/>
          </a:p>
        </p:txBody>
      </p:sp>
    </p:spTree>
    <p:extLst>
      <p:ext uri="{BB962C8B-B14F-4D97-AF65-F5344CB8AC3E}">
        <p14:creationId xmlns:p14="http://schemas.microsoft.com/office/powerpoint/2010/main" val="3185044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526A92-8AAF-4BF0-85FE-B336BF0F8D2D}" type="datetimeFigureOut">
              <a:rPr lang="en-US" smtClean="0"/>
              <a:t>2/22/2023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AF2F91-6C79-4775-9E01-5F8EDCA63F89}" type="slidenum">
              <a:rPr lang="en-US" smtClean="0"/>
              <a:t>‹#›</a:t>
            </a:fld>
            <a:endParaRPr lang="en-US"/>
          </a:p>
        </p:txBody>
      </p:sp>
    </p:spTree>
    <p:extLst>
      <p:ext uri="{BB962C8B-B14F-4D97-AF65-F5344CB8AC3E}">
        <p14:creationId xmlns:p14="http://schemas.microsoft.com/office/powerpoint/2010/main" val="212958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526A92-8AAF-4BF0-85FE-B336BF0F8D2D}" type="datetimeFigureOut">
              <a:rPr lang="en-US" smtClean="0"/>
              <a:t>2/22/2023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AF2F91-6C79-4775-9E01-5F8EDCA63F89}" type="slidenum">
              <a:rPr lang="en-US" smtClean="0"/>
              <a:t>‹#›</a:t>
            </a:fld>
            <a:endParaRPr lang="en-US"/>
          </a:p>
        </p:txBody>
      </p:sp>
    </p:spTree>
    <p:extLst>
      <p:ext uri="{BB962C8B-B14F-4D97-AF65-F5344CB8AC3E}">
        <p14:creationId xmlns:p14="http://schemas.microsoft.com/office/powerpoint/2010/main" val="592278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526A92-8AAF-4BF0-85FE-B336BF0F8D2D}" type="datetimeFigureOut">
              <a:rPr lang="en-US" smtClean="0"/>
              <a:t>2/22/2023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AF2F91-6C79-4775-9E01-5F8EDCA63F89}" type="slidenum">
              <a:rPr lang="en-US" smtClean="0"/>
              <a:t>‹#›</a:t>
            </a:fld>
            <a:endParaRPr lang="en-US"/>
          </a:p>
        </p:txBody>
      </p:sp>
    </p:spTree>
    <p:extLst>
      <p:ext uri="{BB962C8B-B14F-4D97-AF65-F5344CB8AC3E}">
        <p14:creationId xmlns:p14="http://schemas.microsoft.com/office/powerpoint/2010/main" val="2194357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526A92-8AAF-4BF0-85FE-B336BF0F8D2D}" type="datetimeFigureOut">
              <a:rPr lang="en-US" smtClean="0"/>
              <a:t>2/22/2023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AF2F91-6C79-4775-9E01-5F8EDCA63F89}" type="slidenum">
              <a:rPr lang="en-US" smtClean="0"/>
              <a:t>‹#›</a:t>
            </a:fld>
            <a:endParaRPr lang="en-US"/>
          </a:p>
        </p:txBody>
      </p:sp>
    </p:spTree>
    <p:extLst>
      <p:ext uri="{BB962C8B-B14F-4D97-AF65-F5344CB8AC3E}">
        <p14:creationId xmlns:p14="http://schemas.microsoft.com/office/powerpoint/2010/main" val="407717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526A92-8AAF-4BF0-85FE-B336BF0F8D2D}" type="datetimeFigureOut">
              <a:rPr lang="en-US" smtClean="0"/>
              <a:t>2/22/2023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AF2F91-6C79-4775-9E01-5F8EDCA63F89}" type="slidenum">
              <a:rPr lang="en-US" smtClean="0"/>
              <a:t>‹#›</a:t>
            </a:fld>
            <a:endParaRPr lang="en-US"/>
          </a:p>
        </p:txBody>
      </p:sp>
    </p:spTree>
    <p:extLst>
      <p:ext uri="{BB962C8B-B14F-4D97-AF65-F5344CB8AC3E}">
        <p14:creationId xmlns:p14="http://schemas.microsoft.com/office/powerpoint/2010/main" val="3619596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526A92-8AAF-4BF0-85FE-B336BF0F8D2D}" type="datetimeFigureOut">
              <a:rPr lang="en-US" smtClean="0"/>
              <a:t>2/22/2023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AF2F91-6C79-4775-9E01-5F8EDCA63F89}" type="slidenum">
              <a:rPr lang="en-US" smtClean="0"/>
              <a:t>‹#›</a:t>
            </a:fld>
            <a:endParaRPr lang="en-US"/>
          </a:p>
        </p:txBody>
      </p:sp>
    </p:spTree>
    <p:extLst>
      <p:ext uri="{BB962C8B-B14F-4D97-AF65-F5344CB8AC3E}">
        <p14:creationId xmlns:p14="http://schemas.microsoft.com/office/powerpoint/2010/main" val="3932596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526A92-8AAF-4BF0-85FE-B336BF0F8D2D}" type="datetimeFigureOut">
              <a:rPr lang="en-US" smtClean="0"/>
              <a:t>2/22/2023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AF2F91-6C79-4775-9E01-5F8EDCA63F89}" type="slidenum">
              <a:rPr lang="en-US" smtClean="0"/>
              <a:t>‹#›</a:t>
            </a:fld>
            <a:endParaRPr lang="en-US"/>
          </a:p>
        </p:txBody>
      </p:sp>
    </p:spTree>
    <p:extLst>
      <p:ext uri="{BB962C8B-B14F-4D97-AF65-F5344CB8AC3E}">
        <p14:creationId xmlns:p14="http://schemas.microsoft.com/office/powerpoint/2010/main" val="3301764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526A92-8AAF-4BF0-85FE-B336BF0F8D2D}" type="datetimeFigureOut">
              <a:rPr lang="en-US" smtClean="0"/>
              <a:t>2/22/2023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AF2F91-6C79-4775-9E01-5F8EDCA63F89}" type="slidenum">
              <a:rPr lang="en-US" smtClean="0"/>
              <a:t>‹#›</a:t>
            </a:fld>
            <a:endParaRPr lang="en-US"/>
          </a:p>
        </p:txBody>
      </p:sp>
    </p:spTree>
    <p:extLst>
      <p:ext uri="{BB962C8B-B14F-4D97-AF65-F5344CB8AC3E}">
        <p14:creationId xmlns:p14="http://schemas.microsoft.com/office/powerpoint/2010/main" val="2898466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526A92-8AAF-4BF0-85FE-B336BF0F8D2D}" type="datetimeFigureOut">
              <a:rPr lang="en-US" smtClean="0"/>
              <a:t>2/22/2023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AF2F91-6C79-4775-9E01-5F8EDCA63F89}" type="slidenum">
              <a:rPr lang="en-US" smtClean="0"/>
              <a:t>‹#›</a:t>
            </a:fld>
            <a:endParaRPr lang="en-US"/>
          </a:p>
        </p:txBody>
      </p:sp>
    </p:spTree>
    <p:extLst>
      <p:ext uri="{BB962C8B-B14F-4D97-AF65-F5344CB8AC3E}">
        <p14:creationId xmlns:p14="http://schemas.microsoft.com/office/powerpoint/2010/main" val="55658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7231" y="2647787"/>
            <a:ext cx="8697097" cy="1569660"/>
          </a:xfrm>
          <a:prstGeom prst="rect">
            <a:avLst/>
          </a:prstGeom>
        </p:spPr>
        <p:txBody>
          <a:bodyPr wrap="square">
            <a:spAutoFit/>
          </a:bodyPr>
          <a:lstStyle/>
          <a:p>
            <a:pPr algn="ctr"/>
            <a:r>
              <a:rPr lang="en-US" sz="4800" b="1" dirty="0" smtClean="0">
                <a:ln w="28575">
                  <a:solidFill>
                    <a:srgbClr val="FF0000"/>
                  </a:solidFill>
                </a:ln>
                <a:solidFill>
                  <a:srgbClr val="00FF00"/>
                </a:solidFill>
                <a:latin typeface="Arial" pitchFamily="34" charset="0"/>
                <a:cs typeface="Arial" pitchFamily="34" charset="0"/>
              </a:rPr>
              <a:t>UNIT </a:t>
            </a:r>
            <a:r>
              <a:rPr lang="en-US" sz="4800" b="1" dirty="0" err="1" smtClean="0">
                <a:ln w="28575">
                  <a:solidFill>
                    <a:srgbClr val="FF0000"/>
                  </a:solidFill>
                </a:ln>
                <a:solidFill>
                  <a:srgbClr val="00FF00"/>
                </a:solidFill>
                <a:latin typeface="Arial" pitchFamily="34" charset="0"/>
                <a:cs typeface="Arial" pitchFamily="34" charset="0"/>
              </a:rPr>
              <a:t>8:SPORTS</a:t>
            </a:r>
            <a:r>
              <a:rPr lang="en-US" sz="4800" b="1" dirty="0" smtClean="0">
                <a:ln w="28575">
                  <a:solidFill>
                    <a:srgbClr val="FF0000"/>
                  </a:solidFill>
                </a:ln>
                <a:solidFill>
                  <a:srgbClr val="00FF00"/>
                </a:solidFill>
                <a:latin typeface="Arial" pitchFamily="34" charset="0"/>
                <a:cs typeface="Arial" pitchFamily="34" charset="0"/>
              </a:rPr>
              <a:t> AND GAMES</a:t>
            </a:r>
          </a:p>
          <a:p>
            <a:pPr algn="ctr"/>
            <a:r>
              <a:rPr lang="en-US" sz="4800" b="1" dirty="0" smtClean="0">
                <a:ln w="28575">
                  <a:solidFill>
                    <a:srgbClr val="FF0000"/>
                  </a:solidFill>
                </a:ln>
                <a:solidFill>
                  <a:srgbClr val="00FF00"/>
                </a:solidFill>
                <a:latin typeface="Arial" pitchFamily="34" charset="0"/>
                <a:cs typeface="Arial" pitchFamily="34" charset="0"/>
              </a:rPr>
              <a:t>Lesson 5: SKILLS 1</a:t>
            </a:r>
            <a:endParaRPr lang="en-US" sz="4800" b="1" dirty="0">
              <a:ln w="28575">
                <a:solidFill>
                  <a:srgbClr val="FF0000"/>
                </a:solidFill>
              </a:ln>
              <a:solidFill>
                <a:srgbClr val="00FF00"/>
              </a:solidFill>
              <a:latin typeface="Arial" pitchFamily="34" charset="0"/>
              <a:cs typeface="Arial" pitchFamily="34" charset="0"/>
            </a:endParaRPr>
          </a:p>
        </p:txBody>
      </p:sp>
      <p:sp>
        <p:nvSpPr>
          <p:cNvPr id="3" name="Rectangle 2"/>
          <p:cNvSpPr/>
          <p:nvPr/>
        </p:nvSpPr>
        <p:spPr>
          <a:xfrm>
            <a:off x="352554" y="268019"/>
            <a:ext cx="8496944" cy="923330"/>
          </a:xfrm>
          <a:prstGeom prst="rect">
            <a:avLst/>
          </a:prstGeom>
        </p:spPr>
        <p:txBody>
          <a:bodyPr wrap="square">
            <a:spAutoFit/>
          </a:bodyPr>
          <a:lstStyle/>
          <a:p>
            <a:pPr algn="ctr"/>
            <a:r>
              <a:rPr lang="en-US" sz="5400" b="1" dirty="0" smtClean="0">
                <a:ln>
                  <a:solidFill>
                    <a:srgbClr val="FF0000"/>
                  </a:solidFill>
                </a:ln>
                <a:solidFill>
                  <a:srgbClr val="0000FF"/>
                </a:solidFill>
              </a:rPr>
              <a:t>Tuesday , March 1</a:t>
            </a:r>
            <a:r>
              <a:rPr lang="en-US" sz="5400" b="1" baseline="30000" dirty="0" smtClean="0">
                <a:ln>
                  <a:solidFill>
                    <a:srgbClr val="FF0000"/>
                  </a:solidFill>
                </a:ln>
                <a:solidFill>
                  <a:srgbClr val="0000FF"/>
                </a:solidFill>
              </a:rPr>
              <a:t>st</a:t>
            </a:r>
            <a:r>
              <a:rPr lang="en-US" sz="5400" b="1" dirty="0" smtClean="0">
                <a:ln>
                  <a:solidFill>
                    <a:srgbClr val="FF0000"/>
                  </a:solidFill>
                </a:ln>
                <a:solidFill>
                  <a:srgbClr val="0000FF"/>
                </a:solidFill>
              </a:rPr>
              <a:t>    , 2022</a:t>
            </a:r>
          </a:p>
        </p:txBody>
      </p:sp>
    </p:spTree>
    <p:extLst>
      <p:ext uri="{BB962C8B-B14F-4D97-AF65-F5344CB8AC3E}">
        <p14:creationId xmlns:p14="http://schemas.microsoft.com/office/powerpoint/2010/main" val="4624176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9631" y="1169859"/>
            <a:ext cx="8733692" cy="3046988"/>
          </a:xfrm>
          <a:prstGeom prst="rect">
            <a:avLst/>
          </a:prstGeom>
        </p:spPr>
        <p:txBody>
          <a:bodyPr wrap="square">
            <a:spAutoFit/>
          </a:bodyPr>
          <a:lstStyle/>
          <a:p>
            <a:r>
              <a:rPr lang="en-US" sz="3200" dirty="0" smtClean="0"/>
              <a:t>- </a:t>
            </a:r>
            <a:r>
              <a:rPr lang="en-US" sz="3200" dirty="0"/>
              <a:t>Her name is Jenny Green. She was born in 1972 in Greenland. She plays golf. She is famous for being one of the best female golfers in history. In 1987, she became a member of local golf club. In 1994, she took part in a female golf tournament and in 2002, she became the female golf champion.</a:t>
            </a:r>
          </a:p>
        </p:txBody>
      </p:sp>
    </p:spTree>
    <p:extLst>
      <p:ext uri="{BB962C8B-B14F-4D97-AF65-F5344CB8AC3E}">
        <p14:creationId xmlns:p14="http://schemas.microsoft.com/office/powerpoint/2010/main" val="28297594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img006">
            <a:hlinkClick r:id="rId3" action="ppaction://hlinksldjump"/>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3429000"/>
            <a:ext cx="3886200" cy="2940050"/>
          </a:xfrm>
          <a:prstGeom prst="rect">
            <a:avLst/>
          </a:prstGeom>
          <a:noFill/>
          <a:ln w="9525">
            <a:solidFill>
              <a:srgbClr val="FF00FF"/>
            </a:solidFill>
            <a:miter lim="800000"/>
            <a:headEnd/>
            <a:tailEnd/>
          </a:ln>
          <a:extLst>
            <a:ext uri="{909E8E84-426E-40DD-AFC4-6F175D3DCCD1}">
              <a14:hiddenFill xmlns:a14="http://schemas.microsoft.com/office/drawing/2010/main">
                <a:solidFill>
                  <a:srgbClr val="FFFFFF"/>
                </a:solidFill>
              </a14:hiddenFill>
            </a:ext>
          </a:extLst>
        </p:spPr>
      </p:pic>
      <p:sp>
        <p:nvSpPr>
          <p:cNvPr id="37891" name="Text Box 3"/>
          <p:cNvSpPr txBox="1">
            <a:spLocks noChangeArrowheads="1"/>
          </p:cNvSpPr>
          <p:nvPr/>
        </p:nvSpPr>
        <p:spPr bwMode="auto">
          <a:xfrm>
            <a:off x="381000" y="762000"/>
            <a:ext cx="3429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4000">
                <a:solidFill>
                  <a:srgbClr val="CC00CC"/>
                </a:solidFill>
                <a:latin typeface=".VnArabiaH" pitchFamily="34" charset="0"/>
              </a:rPr>
              <a:t>Home work</a:t>
            </a:r>
          </a:p>
        </p:txBody>
      </p:sp>
      <p:sp>
        <p:nvSpPr>
          <p:cNvPr id="37892" name="AutoShape 4"/>
          <p:cNvSpPr>
            <a:spLocks noChangeArrowheads="1"/>
          </p:cNvSpPr>
          <p:nvPr/>
        </p:nvSpPr>
        <p:spPr bwMode="auto">
          <a:xfrm>
            <a:off x="3505200" y="0"/>
            <a:ext cx="5334000" cy="4267200"/>
          </a:xfrm>
          <a:prstGeom prst="cloudCallout">
            <a:avLst>
              <a:gd name="adj1" fmla="val -31338"/>
              <a:gd name="adj2" fmla="val 47583"/>
            </a:avLst>
          </a:prstGeom>
          <a:solidFill>
            <a:srgbClr val="D6FEA0"/>
          </a:solidFill>
          <a:ln w="9525">
            <a:solidFill>
              <a:schemeClr val="tx1"/>
            </a:solidFill>
            <a:round/>
            <a:headEnd/>
            <a:tailEnd/>
          </a:ln>
        </p:spPr>
        <p:txBody>
          <a:bodyPr/>
          <a:lstStyle/>
          <a:p>
            <a:pPr algn="ctr" eaLnBrk="1" hangingPunct="1">
              <a:buFontTx/>
              <a:buChar char="-"/>
            </a:pPr>
            <a:r>
              <a:rPr lang="en-US" altLang="en-US" sz="2400" dirty="0" smtClean="0">
                <a:latin typeface=".VnTime" pitchFamily="34" charset="0"/>
              </a:rPr>
              <a:t>Do exercises: C  - </a:t>
            </a:r>
            <a:r>
              <a:rPr lang="en-US" altLang="en-US" sz="2400" dirty="0">
                <a:latin typeface=".VnTime" pitchFamily="34" charset="0"/>
              </a:rPr>
              <a:t>in workbook</a:t>
            </a:r>
          </a:p>
          <a:p>
            <a:pPr algn="ctr" eaLnBrk="1" hangingPunct="1"/>
            <a:r>
              <a:rPr lang="en-US" altLang="en-US" sz="2400" dirty="0">
                <a:latin typeface=".VnTime" pitchFamily="34" charset="0"/>
              </a:rPr>
              <a:t>-Prepare new lesson</a:t>
            </a:r>
            <a:r>
              <a:rPr lang="en-US" altLang="en-US" sz="2400" smtClean="0">
                <a:latin typeface=".VnTime" pitchFamily="34" charset="0"/>
              </a:rPr>
              <a:t>: SKILLS 2</a:t>
            </a:r>
            <a:endParaRPr lang="en-US" altLang="en-US" sz="2400" dirty="0">
              <a:latin typeface=".VnTime" pitchFamily="34" charset="0"/>
            </a:endParaRPr>
          </a:p>
        </p:txBody>
      </p:sp>
      <p:pic>
        <p:nvPicPr>
          <p:cNvPr id="18437" name="Picture 8" descr="20140916_004937_resiz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8800" y="5257800"/>
            <a:ext cx="809625"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462370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7891"/>
                                        </p:tgtEl>
                                        <p:attrNameLst>
                                          <p:attrName>style.visibility</p:attrName>
                                        </p:attrNameLst>
                                      </p:cBhvr>
                                      <p:to>
                                        <p:strVal val="visible"/>
                                      </p:to>
                                    </p:set>
                                    <p:animEffect transition="in" filter="wipe(down)">
                                      <p:cBhvr>
                                        <p:cTn id="7" dur="500"/>
                                        <p:tgtEl>
                                          <p:spTgt spid="37891"/>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par>
                          <p:cTn id="8" fill="hold" nodeType="afterGroup">
                            <p:stCondLst>
                              <p:cond delay="500"/>
                            </p:stCondLst>
                            <p:childTnLst>
                              <p:par>
                                <p:cTn id="9" presetID="8" presetClass="entr" presetSubtype="16" fill="hold" grpId="0" nodeType="afterEffect">
                                  <p:stCondLst>
                                    <p:cond delay="0"/>
                                  </p:stCondLst>
                                  <p:childTnLst>
                                    <p:set>
                                      <p:cBhvr>
                                        <p:cTn id="10" dur="1" fill="hold">
                                          <p:stCondLst>
                                            <p:cond delay="0"/>
                                          </p:stCondLst>
                                        </p:cTn>
                                        <p:tgtEl>
                                          <p:spTgt spid="37892">
                                            <p:bg/>
                                          </p:spTgt>
                                        </p:tgtEl>
                                        <p:attrNameLst>
                                          <p:attrName>style.visibility</p:attrName>
                                        </p:attrNameLst>
                                      </p:cBhvr>
                                      <p:to>
                                        <p:strVal val="visible"/>
                                      </p:to>
                                    </p:set>
                                    <p:animEffect transition="in" filter="diamond(in)">
                                      <p:cBhvr>
                                        <p:cTn id="11" dur="2000"/>
                                        <p:tgtEl>
                                          <p:spTgt spid="37892">
                                            <p:bg/>
                                          </p:spTgt>
                                        </p:tgtEl>
                                      </p:cBhvr>
                                    </p:animEffect>
                                  </p:childTnLst>
                                </p:cTn>
                              </p:par>
                              <p:par>
                                <p:cTn id="12" presetID="49" presetClass="entr" presetSubtype="0" decel="100000" fill="hold" grpId="0" nodeType="withEffect">
                                  <p:stCondLst>
                                    <p:cond delay="0"/>
                                  </p:stCondLst>
                                  <p:childTnLst>
                                    <p:set>
                                      <p:cBhvr>
                                        <p:cTn id="13" dur="1" fill="hold">
                                          <p:stCondLst>
                                            <p:cond delay="0"/>
                                          </p:stCondLst>
                                        </p:cTn>
                                        <p:tgtEl>
                                          <p:spTgt spid="37892">
                                            <p:txEl>
                                              <p:pRg st="0" end="0"/>
                                            </p:txEl>
                                          </p:spTgt>
                                        </p:tgtEl>
                                        <p:attrNameLst>
                                          <p:attrName>style.visibility</p:attrName>
                                        </p:attrNameLst>
                                      </p:cBhvr>
                                      <p:to>
                                        <p:strVal val="visible"/>
                                      </p:to>
                                    </p:set>
                                    <p:anim calcmode="lin" valueType="num">
                                      <p:cBhvr>
                                        <p:cTn id="14" dur="500" fill="hold"/>
                                        <p:tgtEl>
                                          <p:spTgt spid="37892">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7892">
                                            <p:txEl>
                                              <p:pRg st="0" end="0"/>
                                            </p:txEl>
                                          </p:spTgt>
                                        </p:tgtEl>
                                        <p:attrNameLst>
                                          <p:attrName>ppt_h</p:attrName>
                                        </p:attrNameLst>
                                      </p:cBhvr>
                                      <p:tavLst>
                                        <p:tav tm="0">
                                          <p:val>
                                            <p:fltVal val="0"/>
                                          </p:val>
                                        </p:tav>
                                        <p:tav tm="100000">
                                          <p:val>
                                            <p:strVal val="#ppt_h"/>
                                          </p:val>
                                        </p:tav>
                                      </p:tavLst>
                                    </p:anim>
                                    <p:anim calcmode="lin" valueType="num">
                                      <p:cBhvr>
                                        <p:cTn id="16" dur="500" fill="hold"/>
                                        <p:tgtEl>
                                          <p:spTgt spid="37892">
                                            <p:txEl>
                                              <p:pRg st="0" end="0"/>
                                            </p:txEl>
                                          </p:spTgt>
                                        </p:tgtEl>
                                        <p:attrNameLst>
                                          <p:attrName>style.rotation</p:attrName>
                                        </p:attrNameLst>
                                      </p:cBhvr>
                                      <p:tavLst>
                                        <p:tav tm="0">
                                          <p:val>
                                            <p:fltVal val="360"/>
                                          </p:val>
                                        </p:tav>
                                        <p:tav tm="100000">
                                          <p:val>
                                            <p:fltVal val="0"/>
                                          </p:val>
                                        </p:tav>
                                      </p:tavLst>
                                    </p:anim>
                                    <p:animEffect transition="in" filter="fade">
                                      <p:cBhvr>
                                        <p:cTn id="17" dur="500"/>
                                        <p:tgtEl>
                                          <p:spTgt spid="37892">
                                            <p:txEl>
                                              <p:pRg st="0" end="0"/>
                                            </p:txEl>
                                          </p:spTgt>
                                        </p:tgtEl>
                                      </p:cBhvr>
                                    </p:animEffect>
                                  </p:childTnLst>
                                </p:cTn>
                              </p:par>
                              <p:par>
                                <p:cTn id="18" presetID="49" presetClass="entr" presetSubtype="0" decel="100000" fill="hold" grpId="0" nodeType="withEffect">
                                  <p:stCondLst>
                                    <p:cond delay="0"/>
                                  </p:stCondLst>
                                  <p:childTnLst>
                                    <p:set>
                                      <p:cBhvr>
                                        <p:cTn id="19" dur="1" fill="hold">
                                          <p:stCondLst>
                                            <p:cond delay="0"/>
                                          </p:stCondLst>
                                        </p:cTn>
                                        <p:tgtEl>
                                          <p:spTgt spid="37892">
                                            <p:txEl>
                                              <p:pRg st="1" end="1"/>
                                            </p:txEl>
                                          </p:spTgt>
                                        </p:tgtEl>
                                        <p:attrNameLst>
                                          <p:attrName>style.visibility</p:attrName>
                                        </p:attrNameLst>
                                      </p:cBhvr>
                                      <p:to>
                                        <p:strVal val="visible"/>
                                      </p:to>
                                    </p:set>
                                    <p:anim calcmode="lin" valueType="num">
                                      <p:cBhvr>
                                        <p:cTn id="20" dur="500" fill="hold"/>
                                        <p:tgtEl>
                                          <p:spTgt spid="37892">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7892">
                                            <p:txEl>
                                              <p:pRg st="1" end="1"/>
                                            </p:txEl>
                                          </p:spTgt>
                                        </p:tgtEl>
                                        <p:attrNameLst>
                                          <p:attrName>ppt_h</p:attrName>
                                        </p:attrNameLst>
                                      </p:cBhvr>
                                      <p:tavLst>
                                        <p:tav tm="0">
                                          <p:val>
                                            <p:fltVal val="0"/>
                                          </p:val>
                                        </p:tav>
                                        <p:tav tm="100000">
                                          <p:val>
                                            <p:strVal val="#ppt_h"/>
                                          </p:val>
                                        </p:tav>
                                      </p:tavLst>
                                    </p:anim>
                                    <p:anim calcmode="lin" valueType="num">
                                      <p:cBhvr>
                                        <p:cTn id="22" dur="500" fill="hold"/>
                                        <p:tgtEl>
                                          <p:spTgt spid="37892">
                                            <p:txEl>
                                              <p:pRg st="1" end="1"/>
                                            </p:txEl>
                                          </p:spTgt>
                                        </p:tgtEl>
                                        <p:attrNameLst>
                                          <p:attrName>style.rotation</p:attrName>
                                        </p:attrNameLst>
                                      </p:cBhvr>
                                      <p:tavLst>
                                        <p:tav tm="0">
                                          <p:val>
                                            <p:fltVal val="360"/>
                                          </p:val>
                                        </p:tav>
                                        <p:tav tm="100000">
                                          <p:val>
                                            <p:fltVal val="0"/>
                                          </p:val>
                                        </p:tav>
                                      </p:tavLst>
                                    </p:anim>
                                    <p:animEffect transition="in" filter="fade">
                                      <p:cBhvr>
                                        <p:cTn id="23" dur="500"/>
                                        <p:tgtEl>
                                          <p:spTgt spid="3789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p:bldP spid="37892" grpId="0" build="allAtOnce"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37737" y="343932"/>
            <a:ext cx="8346871" cy="492443"/>
          </a:xfrm>
          <a:prstGeom prst="rect">
            <a:avLst/>
          </a:prstGeom>
          <a:noFill/>
        </p:spPr>
        <p:txBody>
          <a:bodyPr wrap="square" rtlCol="0">
            <a:spAutoFit/>
          </a:bodyPr>
          <a:lstStyle/>
          <a:p>
            <a:r>
              <a:rPr lang="en-US" sz="2600" b="1" spc="-100" dirty="0" smtClean="0">
                <a:effectLst>
                  <a:glow rad="88900">
                    <a:schemeClr val="bg1"/>
                  </a:glow>
                </a:effectLst>
                <a:latin typeface="Arial" panose="020B0604020202020204" pitchFamily="34" charset="0"/>
                <a:cs typeface="Arial" panose="020B0604020202020204" pitchFamily="34" charset="0"/>
              </a:rPr>
              <a:t>Act 1. Work </a:t>
            </a:r>
            <a:r>
              <a:rPr lang="en-US" sz="2600" b="1" spc="-100" dirty="0">
                <a:effectLst>
                  <a:glow rad="88900">
                    <a:schemeClr val="bg1"/>
                  </a:glow>
                </a:effectLst>
                <a:latin typeface="Arial" panose="020B0604020202020204" pitchFamily="34" charset="0"/>
                <a:cs typeface="Arial" panose="020B0604020202020204" pitchFamily="34" charset="0"/>
              </a:rPr>
              <a:t>in pairs. Discuss the questions.</a:t>
            </a:r>
          </a:p>
        </p:txBody>
      </p:sp>
      <p:grpSp>
        <p:nvGrpSpPr>
          <p:cNvPr id="6" name="Group 5"/>
          <p:cNvGrpSpPr/>
          <p:nvPr/>
        </p:nvGrpSpPr>
        <p:grpSpPr>
          <a:xfrm>
            <a:off x="374375" y="2225952"/>
            <a:ext cx="5728817" cy="501096"/>
            <a:chOff x="363373" y="1262747"/>
            <a:chExt cx="5728817" cy="501096"/>
          </a:xfrm>
        </p:grpSpPr>
        <p:sp>
          <p:nvSpPr>
            <p:cNvPr id="7" name="TextBox 6"/>
            <p:cNvSpPr txBox="1"/>
            <p:nvPr/>
          </p:nvSpPr>
          <p:spPr>
            <a:xfrm>
              <a:off x="363373" y="1262747"/>
              <a:ext cx="474830" cy="492443"/>
            </a:xfrm>
            <a:prstGeom prst="rect">
              <a:avLst/>
            </a:prstGeom>
            <a:noFill/>
          </p:spPr>
          <p:txBody>
            <a:bodyPr wrap="square" rtlCol="0">
              <a:spAutoFit/>
            </a:bodyPr>
            <a:lstStyle/>
            <a:p>
              <a:r>
                <a:rPr lang="en-US" sz="2600" b="1">
                  <a:solidFill>
                    <a:srgbClr val="0070C0"/>
                  </a:solidFill>
                </a:rPr>
                <a:t>1.</a:t>
              </a:r>
            </a:p>
          </p:txBody>
        </p:sp>
        <p:sp>
          <p:nvSpPr>
            <p:cNvPr id="8" name="TextBox 7"/>
            <p:cNvSpPr txBox="1"/>
            <p:nvPr/>
          </p:nvSpPr>
          <p:spPr>
            <a:xfrm>
              <a:off x="827314" y="1271400"/>
              <a:ext cx="5264876" cy="492443"/>
            </a:xfrm>
            <a:prstGeom prst="rect">
              <a:avLst/>
            </a:prstGeom>
            <a:noFill/>
          </p:spPr>
          <p:txBody>
            <a:bodyPr wrap="square" rtlCol="0">
              <a:spAutoFit/>
            </a:bodyPr>
            <a:lstStyle/>
            <a:p>
              <a:r>
                <a:rPr lang="en-US" sz="2600"/>
                <a:t>What do you know about Pelé?</a:t>
              </a:r>
              <a:endParaRPr lang="en-US" sz="2600" i="1"/>
            </a:p>
          </p:txBody>
        </p:sp>
      </p:grpSp>
      <p:grpSp>
        <p:nvGrpSpPr>
          <p:cNvPr id="9" name="Group 8"/>
          <p:cNvGrpSpPr/>
          <p:nvPr/>
        </p:nvGrpSpPr>
        <p:grpSpPr>
          <a:xfrm>
            <a:off x="374375" y="3178452"/>
            <a:ext cx="5728817" cy="501096"/>
            <a:chOff x="363373" y="1262747"/>
            <a:chExt cx="5728817" cy="501096"/>
          </a:xfrm>
        </p:grpSpPr>
        <p:sp>
          <p:nvSpPr>
            <p:cNvPr id="13" name="TextBox 12"/>
            <p:cNvSpPr txBox="1"/>
            <p:nvPr/>
          </p:nvSpPr>
          <p:spPr>
            <a:xfrm>
              <a:off x="363373" y="1262747"/>
              <a:ext cx="474830" cy="492443"/>
            </a:xfrm>
            <a:prstGeom prst="rect">
              <a:avLst/>
            </a:prstGeom>
            <a:noFill/>
          </p:spPr>
          <p:txBody>
            <a:bodyPr wrap="square" rtlCol="0">
              <a:spAutoFit/>
            </a:bodyPr>
            <a:lstStyle/>
            <a:p>
              <a:r>
                <a:rPr lang="en-US" sz="2600" b="1">
                  <a:solidFill>
                    <a:srgbClr val="0070C0"/>
                  </a:solidFill>
                </a:rPr>
                <a:t>2.</a:t>
              </a:r>
            </a:p>
          </p:txBody>
        </p:sp>
        <p:sp>
          <p:nvSpPr>
            <p:cNvPr id="14" name="TextBox 13"/>
            <p:cNvSpPr txBox="1"/>
            <p:nvPr/>
          </p:nvSpPr>
          <p:spPr>
            <a:xfrm>
              <a:off x="827314" y="1271400"/>
              <a:ext cx="5264876" cy="492443"/>
            </a:xfrm>
            <a:prstGeom prst="rect">
              <a:avLst/>
            </a:prstGeom>
            <a:noFill/>
          </p:spPr>
          <p:txBody>
            <a:bodyPr wrap="square" rtlCol="0">
              <a:spAutoFit/>
            </a:bodyPr>
            <a:lstStyle/>
            <a:p>
              <a:r>
                <a:rPr lang="en-US" sz="2600" dirty="0"/>
                <a:t>What is special about him?</a:t>
              </a:r>
              <a:endParaRPr lang="en-US" sz="2600" i="1" dirty="0"/>
            </a:p>
          </p:txBody>
        </p:sp>
      </p:grpSp>
      <p:pic>
        <p:nvPicPr>
          <p:cNvPr id="15" name="Picture 14">
            <a:extLst>
              <a:ext uri="{FF2B5EF4-FFF2-40B4-BE49-F238E27FC236}">
                <a16:creationId xmlns:a16="http://schemas.microsoft.com/office/drawing/2014/main" id="{44A4742C-CA8F-43ED-9D3D-6EEF8B47AC0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47373" y="1821114"/>
            <a:ext cx="3358676" cy="2230886"/>
          </a:xfrm>
          <a:prstGeom prst="rect">
            <a:avLst/>
          </a:prstGeom>
        </p:spPr>
      </p:pic>
      <p:sp>
        <p:nvSpPr>
          <p:cNvPr id="2" name="TextBox 1">
            <a:extLst>
              <a:ext uri="{FF2B5EF4-FFF2-40B4-BE49-F238E27FC236}">
                <a16:creationId xmlns:a16="http://schemas.microsoft.com/office/drawing/2014/main" id="{911FD74E-8928-4652-BB6E-9F4EEDEC504A}"/>
              </a:ext>
            </a:extLst>
          </p:cNvPr>
          <p:cNvSpPr txBox="1"/>
          <p:nvPr/>
        </p:nvSpPr>
        <p:spPr>
          <a:xfrm>
            <a:off x="5966691" y="4281224"/>
            <a:ext cx="2297104" cy="461665"/>
          </a:xfrm>
          <a:prstGeom prst="rect">
            <a:avLst/>
          </a:prstGeom>
          <a:noFill/>
        </p:spPr>
        <p:txBody>
          <a:bodyPr wrap="none" rtlCol="0">
            <a:spAutoFit/>
          </a:bodyPr>
          <a:lstStyle/>
          <a:p>
            <a:r>
              <a:rPr lang="en-US" sz="2400" dirty="0">
                <a:solidFill>
                  <a:srgbClr val="7030A0"/>
                </a:solidFill>
              </a:rPr>
              <a:t>… best footballer</a:t>
            </a:r>
          </a:p>
        </p:txBody>
      </p:sp>
      <p:sp>
        <p:nvSpPr>
          <p:cNvPr id="16" name="TextBox 15">
            <a:extLst>
              <a:ext uri="{FF2B5EF4-FFF2-40B4-BE49-F238E27FC236}">
                <a16:creationId xmlns:a16="http://schemas.microsoft.com/office/drawing/2014/main" id="{FD2D1241-2E84-4606-A461-2D9D405A687F}"/>
              </a:ext>
            </a:extLst>
          </p:cNvPr>
          <p:cNvSpPr txBox="1"/>
          <p:nvPr/>
        </p:nvSpPr>
        <p:spPr>
          <a:xfrm>
            <a:off x="6206180" y="4823660"/>
            <a:ext cx="1818126" cy="461665"/>
          </a:xfrm>
          <a:prstGeom prst="rect">
            <a:avLst/>
          </a:prstGeom>
          <a:noFill/>
        </p:spPr>
        <p:txBody>
          <a:bodyPr wrap="none" rtlCol="0">
            <a:spAutoFit/>
          </a:bodyPr>
          <a:lstStyle/>
          <a:p>
            <a:r>
              <a:rPr lang="en-US" sz="2400" dirty="0">
                <a:solidFill>
                  <a:srgbClr val="7030A0"/>
                </a:solidFill>
              </a:rPr>
              <a:t>… from Brazil</a:t>
            </a:r>
          </a:p>
        </p:txBody>
      </p:sp>
      <p:sp>
        <p:nvSpPr>
          <p:cNvPr id="17" name="TextBox 16">
            <a:extLst>
              <a:ext uri="{FF2B5EF4-FFF2-40B4-BE49-F238E27FC236}">
                <a16:creationId xmlns:a16="http://schemas.microsoft.com/office/drawing/2014/main" id="{A1951E6D-72E6-44B8-8660-29DEE16AADE3}"/>
              </a:ext>
            </a:extLst>
          </p:cNvPr>
          <p:cNvSpPr txBox="1"/>
          <p:nvPr/>
        </p:nvSpPr>
        <p:spPr>
          <a:xfrm>
            <a:off x="5673887" y="5366096"/>
            <a:ext cx="2882712" cy="461665"/>
          </a:xfrm>
          <a:prstGeom prst="rect">
            <a:avLst/>
          </a:prstGeom>
          <a:noFill/>
        </p:spPr>
        <p:txBody>
          <a:bodyPr wrap="none" rtlCol="0">
            <a:spAutoFit/>
          </a:bodyPr>
          <a:lstStyle/>
          <a:p>
            <a:r>
              <a:rPr lang="en-US" sz="2400" dirty="0">
                <a:solidFill>
                  <a:srgbClr val="7030A0"/>
                </a:solidFill>
              </a:rPr>
              <a:t>… won the World Cup</a:t>
            </a:r>
          </a:p>
        </p:txBody>
      </p:sp>
      <p:sp>
        <p:nvSpPr>
          <p:cNvPr id="18" name="TextBox 17">
            <a:extLst>
              <a:ext uri="{FF2B5EF4-FFF2-40B4-BE49-F238E27FC236}">
                <a16:creationId xmlns:a16="http://schemas.microsoft.com/office/drawing/2014/main" id="{D98741D5-E3D2-4468-A68A-FF4A15DC08BB}"/>
              </a:ext>
            </a:extLst>
          </p:cNvPr>
          <p:cNvSpPr txBox="1"/>
          <p:nvPr/>
        </p:nvSpPr>
        <p:spPr>
          <a:xfrm>
            <a:off x="5777147" y="5914874"/>
            <a:ext cx="2899127" cy="461665"/>
          </a:xfrm>
          <a:prstGeom prst="rect">
            <a:avLst/>
          </a:prstGeom>
          <a:noFill/>
        </p:spPr>
        <p:txBody>
          <a:bodyPr wrap="none" rtlCol="0">
            <a:spAutoFit/>
          </a:bodyPr>
          <a:lstStyle/>
          <a:p>
            <a:r>
              <a:rPr lang="en-US" sz="2400" dirty="0">
                <a:solidFill>
                  <a:srgbClr val="7030A0"/>
                </a:solidFill>
              </a:rPr>
              <a:t>… the King of Football</a:t>
            </a:r>
          </a:p>
        </p:txBody>
      </p:sp>
    </p:spTree>
    <p:extLst>
      <p:ext uri="{BB962C8B-B14F-4D97-AF65-F5344CB8AC3E}">
        <p14:creationId xmlns:p14="http://schemas.microsoft.com/office/powerpoint/2010/main" val="3240564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1000" fill="hold"/>
                                        <p:tgtEl>
                                          <p:spTgt spid="15"/>
                                        </p:tgtEl>
                                        <p:attrNameLst>
                                          <p:attrName>ppt_x</p:attrName>
                                        </p:attrNameLst>
                                      </p:cBhvr>
                                      <p:tavLst>
                                        <p:tav tm="0">
                                          <p:val>
                                            <p:strVal val="1+#ppt_w/2"/>
                                          </p:val>
                                        </p:tav>
                                        <p:tav tm="100000">
                                          <p:val>
                                            <p:strVal val="#ppt_x"/>
                                          </p:val>
                                        </p:tav>
                                      </p:tavLst>
                                    </p:anim>
                                    <p:anim calcmode="lin" valueType="num">
                                      <p:cBhvr additive="base">
                                        <p:cTn id="8" dur="10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1000" fill="hold"/>
                                        <p:tgtEl>
                                          <p:spTgt spid="6"/>
                                        </p:tgtEl>
                                        <p:attrNameLst>
                                          <p:attrName>ppt_x</p:attrName>
                                        </p:attrNameLst>
                                      </p:cBhvr>
                                      <p:tavLst>
                                        <p:tav tm="0">
                                          <p:val>
                                            <p:strVal val="0-#ppt_w/2"/>
                                          </p:val>
                                        </p:tav>
                                        <p:tav tm="100000">
                                          <p:val>
                                            <p:strVal val="#ppt_x"/>
                                          </p:val>
                                        </p:tav>
                                      </p:tavLst>
                                    </p:anim>
                                    <p:anim calcmode="lin" valueType="num">
                                      <p:cBhvr additive="base">
                                        <p:cTn id="14" dur="1000" fill="hold"/>
                                        <p:tgtEl>
                                          <p:spTgt spid="6"/>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1000" fill="hold"/>
                                        <p:tgtEl>
                                          <p:spTgt spid="9"/>
                                        </p:tgtEl>
                                        <p:attrNameLst>
                                          <p:attrName>ppt_x</p:attrName>
                                        </p:attrNameLst>
                                      </p:cBhvr>
                                      <p:tavLst>
                                        <p:tav tm="0">
                                          <p:val>
                                            <p:strVal val="0-#ppt_w/2"/>
                                          </p:val>
                                        </p:tav>
                                        <p:tav tm="100000">
                                          <p:val>
                                            <p:strVal val="#ppt_x"/>
                                          </p:val>
                                        </p:tav>
                                      </p:tavLst>
                                    </p:anim>
                                    <p:anim calcmode="lin" valueType="num">
                                      <p:cBhvr additive="base">
                                        <p:cTn id="18" dur="1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6" grpId="0"/>
      <p:bldP spid="17"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50985" y="445479"/>
            <a:ext cx="2579077" cy="584775"/>
          </a:xfrm>
          <a:prstGeom prst="rect">
            <a:avLst/>
          </a:prstGeom>
          <a:noFill/>
        </p:spPr>
        <p:txBody>
          <a:bodyPr wrap="square" rtlCol="0">
            <a:spAutoFit/>
          </a:bodyPr>
          <a:lstStyle/>
          <a:p>
            <a:r>
              <a:rPr lang="en-US" sz="3200" dirty="0" smtClean="0"/>
              <a:t>*Vocabulary:</a:t>
            </a:r>
            <a:endParaRPr lang="en-US" sz="3200" dirty="0"/>
          </a:p>
        </p:txBody>
      </p:sp>
      <p:sp>
        <p:nvSpPr>
          <p:cNvPr id="5" name="TextBox 4"/>
          <p:cNvSpPr txBox="1"/>
          <p:nvPr/>
        </p:nvSpPr>
        <p:spPr>
          <a:xfrm>
            <a:off x="703385" y="1184029"/>
            <a:ext cx="2579077" cy="584775"/>
          </a:xfrm>
          <a:prstGeom prst="rect">
            <a:avLst/>
          </a:prstGeom>
          <a:noFill/>
        </p:spPr>
        <p:txBody>
          <a:bodyPr wrap="square" rtlCol="0">
            <a:spAutoFit/>
          </a:bodyPr>
          <a:lstStyle/>
          <a:p>
            <a:r>
              <a:rPr lang="en-US" sz="3200" dirty="0" smtClean="0"/>
              <a:t>1. be born :</a:t>
            </a:r>
            <a:endParaRPr lang="en-US" sz="3200" dirty="0"/>
          </a:p>
        </p:txBody>
      </p:sp>
      <p:sp>
        <p:nvSpPr>
          <p:cNvPr id="6" name="TextBox 5"/>
          <p:cNvSpPr txBox="1"/>
          <p:nvPr/>
        </p:nvSpPr>
        <p:spPr>
          <a:xfrm>
            <a:off x="2989371" y="1125415"/>
            <a:ext cx="2579077" cy="584775"/>
          </a:xfrm>
          <a:prstGeom prst="rect">
            <a:avLst/>
          </a:prstGeom>
          <a:noFill/>
        </p:spPr>
        <p:txBody>
          <a:bodyPr wrap="square" rtlCol="0">
            <a:spAutoFit/>
          </a:bodyPr>
          <a:lstStyle/>
          <a:p>
            <a:r>
              <a:rPr lang="en-US" sz="3200" dirty="0" err="1" smtClean="0"/>
              <a:t>Sinh</a:t>
            </a:r>
            <a:r>
              <a:rPr lang="en-US" sz="3200" dirty="0" smtClean="0"/>
              <a:t> </a:t>
            </a:r>
            <a:r>
              <a:rPr lang="en-US" sz="3200" dirty="0" err="1" smtClean="0"/>
              <a:t>ra</a:t>
            </a:r>
            <a:endParaRPr lang="en-US" sz="3200" dirty="0"/>
          </a:p>
        </p:txBody>
      </p:sp>
      <p:sp>
        <p:nvSpPr>
          <p:cNvPr id="7" name="TextBox 6"/>
          <p:cNvSpPr txBox="1"/>
          <p:nvPr/>
        </p:nvSpPr>
        <p:spPr>
          <a:xfrm>
            <a:off x="715109" y="1664673"/>
            <a:ext cx="2147407" cy="584775"/>
          </a:xfrm>
          <a:prstGeom prst="rect">
            <a:avLst/>
          </a:prstGeom>
          <a:noFill/>
        </p:spPr>
        <p:txBody>
          <a:bodyPr wrap="square" rtlCol="0">
            <a:spAutoFit/>
          </a:bodyPr>
          <a:lstStyle/>
          <a:p>
            <a:r>
              <a:rPr lang="en-US" sz="3200" dirty="0" smtClean="0"/>
              <a:t>2. total: (n)</a:t>
            </a:r>
            <a:endParaRPr lang="en-US" sz="3200" dirty="0"/>
          </a:p>
        </p:txBody>
      </p:sp>
      <p:sp>
        <p:nvSpPr>
          <p:cNvPr id="8" name="TextBox 7"/>
          <p:cNvSpPr txBox="1"/>
          <p:nvPr/>
        </p:nvSpPr>
        <p:spPr>
          <a:xfrm>
            <a:off x="3116226" y="1658476"/>
            <a:ext cx="2579077" cy="584775"/>
          </a:xfrm>
          <a:prstGeom prst="rect">
            <a:avLst/>
          </a:prstGeom>
          <a:noFill/>
        </p:spPr>
        <p:txBody>
          <a:bodyPr wrap="square" rtlCol="0">
            <a:spAutoFit/>
          </a:bodyPr>
          <a:lstStyle/>
          <a:p>
            <a:r>
              <a:rPr lang="en-US" sz="3200" dirty="0" err="1" smtClean="0"/>
              <a:t>Tổng</a:t>
            </a:r>
            <a:r>
              <a:rPr lang="en-US" sz="3200" dirty="0" smtClean="0"/>
              <a:t> </a:t>
            </a:r>
            <a:r>
              <a:rPr lang="en-US" sz="3200" dirty="0" err="1" smtClean="0"/>
              <a:t>cộng</a:t>
            </a:r>
            <a:endParaRPr lang="en-US" sz="3200" dirty="0"/>
          </a:p>
        </p:txBody>
      </p:sp>
      <p:sp>
        <p:nvSpPr>
          <p:cNvPr id="9" name="TextBox 8"/>
          <p:cNvSpPr txBox="1"/>
          <p:nvPr/>
        </p:nvSpPr>
        <p:spPr>
          <a:xfrm>
            <a:off x="691663" y="2133593"/>
            <a:ext cx="2883868" cy="584775"/>
          </a:xfrm>
          <a:prstGeom prst="rect">
            <a:avLst/>
          </a:prstGeom>
          <a:noFill/>
        </p:spPr>
        <p:txBody>
          <a:bodyPr wrap="square" rtlCol="0">
            <a:spAutoFit/>
          </a:bodyPr>
          <a:lstStyle/>
          <a:p>
            <a:r>
              <a:rPr lang="en-US" sz="3200" dirty="0" smtClean="0"/>
              <a:t>3.goal(</a:t>
            </a:r>
            <a:r>
              <a:rPr lang="en-US" sz="3200" dirty="0" err="1" smtClean="0"/>
              <a:t>v,n</a:t>
            </a:r>
            <a:r>
              <a:rPr lang="en-US" sz="3200" dirty="0" smtClean="0"/>
              <a:t>)</a:t>
            </a:r>
            <a:endParaRPr lang="en-US" sz="3200" dirty="0"/>
          </a:p>
        </p:txBody>
      </p:sp>
      <p:sp>
        <p:nvSpPr>
          <p:cNvPr id="10" name="TextBox 9"/>
          <p:cNvSpPr txBox="1"/>
          <p:nvPr/>
        </p:nvSpPr>
        <p:spPr>
          <a:xfrm>
            <a:off x="3575531" y="2180485"/>
            <a:ext cx="5097414" cy="584775"/>
          </a:xfrm>
          <a:prstGeom prst="rect">
            <a:avLst/>
          </a:prstGeom>
          <a:noFill/>
        </p:spPr>
        <p:txBody>
          <a:bodyPr wrap="square" rtlCol="0">
            <a:spAutoFit/>
          </a:bodyPr>
          <a:lstStyle/>
          <a:p>
            <a:r>
              <a:rPr lang="en-US" sz="3200" dirty="0" err="1" smtClean="0"/>
              <a:t>Bàn</a:t>
            </a:r>
            <a:r>
              <a:rPr lang="en-US" sz="3200" dirty="0" smtClean="0"/>
              <a:t> </a:t>
            </a:r>
            <a:r>
              <a:rPr lang="en-US" sz="3200" dirty="0" err="1" smtClean="0"/>
              <a:t>thắng</a:t>
            </a:r>
            <a:r>
              <a:rPr lang="en-US" sz="3200" dirty="0" smtClean="0"/>
              <a:t>, </a:t>
            </a:r>
            <a:r>
              <a:rPr lang="en-US" sz="3200" dirty="0" err="1" smtClean="0"/>
              <a:t>ghi</a:t>
            </a:r>
            <a:r>
              <a:rPr lang="en-US" sz="3200" dirty="0" smtClean="0"/>
              <a:t> </a:t>
            </a:r>
            <a:r>
              <a:rPr lang="en-US" sz="3200" dirty="0" err="1" smtClean="0"/>
              <a:t>bàn</a:t>
            </a:r>
            <a:r>
              <a:rPr lang="en-US" sz="3200" dirty="0" smtClean="0"/>
              <a:t>, </a:t>
            </a:r>
            <a:r>
              <a:rPr lang="en-US" sz="3200" dirty="0" err="1" smtClean="0"/>
              <a:t>mục</a:t>
            </a:r>
            <a:r>
              <a:rPr lang="en-US" sz="3200" dirty="0" smtClean="0"/>
              <a:t> </a:t>
            </a:r>
            <a:r>
              <a:rPr lang="en-US" sz="3200" dirty="0" err="1" smtClean="0"/>
              <a:t>đích</a:t>
            </a:r>
            <a:endParaRPr lang="en-US" sz="3200" dirty="0"/>
          </a:p>
        </p:txBody>
      </p:sp>
      <p:sp>
        <p:nvSpPr>
          <p:cNvPr id="11" name="TextBox 10"/>
          <p:cNvSpPr txBox="1"/>
          <p:nvPr/>
        </p:nvSpPr>
        <p:spPr>
          <a:xfrm>
            <a:off x="679940" y="2614236"/>
            <a:ext cx="2579077" cy="584775"/>
          </a:xfrm>
          <a:prstGeom prst="rect">
            <a:avLst/>
          </a:prstGeom>
          <a:noFill/>
        </p:spPr>
        <p:txBody>
          <a:bodyPr wrap="square" rtlCol="0">
            <a:spAutoFit/>
          </a:bodyPr>
          <a:lstStyle/>
          <a:p>
            <a:r>
              <a:rPr lang="en-US" sz="3200" dirty="0" err="1" smtClean="0"/>
              <a:t>4.Career</a:t>
            </a:r>
            <a:r>
              <a:rPr lang="en-US" sz="3200" dirty="0" smtClean="0"/>
              <a:t> (n ) :</a:t>
            </a:r>
            <a:endParaRPr lang="en-US" sz="3200" dirty="0"/>
          </a:p>
        </p:txBody>
      </p:sp>
      <p:sp>
        <p:nvSpPr>
          <p:cNvPr id="12" name="TextBox 11"/>
          <p:cNvSpPr txBox="1"/>
          <p:nvPr/>
        </p:nvSpPr>
        <p:spPr>
          <a:xfrm>
            <a:off x="2942479" y="2567344"/>
            <a:ext cx="4654075" cy="584775"/>
          </a:xfrm>
          <a:prstGeom prst="rect">
            <a:avLst/>
          </a:prstGeom>
          <a:noFill/>
        </p:spPr>
        <p:txBody>
          <a:bodyPr wrap="square" rtlCol="0">
            <a:spAutoFit/>
          </a:bodyPr>
          <a:lstStyle/>
          <a:p>
            <a:r>
              <a:rPr lang="en-US" sz="3200" dirty="0" err="1" smtClean="0"/>
              <a:t>Sự</a:t>
            </a:r>
            <a:r>
              <a:rPr lang="en-US" sz="3200" dirty="0" smtClean="0"/>
              <a:t> </a:t>
            </a:r>
            <a:r>
              <a:rPr lang="en-US" sz="3200" dirty="0" err="1" smtClean="0"/>
              <a:t>nghiệp</a:t>
            </a:r>
            <a:r>
              <a:rPr lang="en-US" sz="3200" dirty="0" smtClean="0"/>
              <a:t> , </a:t>
            </a:r>
            <a:r>
              <a:rPr lang="en-US" sz="3200" dirty="0" err="1" smtClean="0"/>
              <a:t>nghề</a:t>
            </a:r>
            <a:r>
              <a:rPr lang="en-US" sz="3200" dirty="0" smtClean="0"/>
              <a:t> </a:t>
            </a:r>
            <a:r>
              <a:rPr lang="en-US" sz="3200" dirty="0" err="1" smtClean="0"/>
              <a:t>nghiệp</a:t>
            </a:r>
            <a:endParaRPr lang="en-US" sz="3200" dirty="0"/>
          </a:p>
        </p:txBody>
      </p:sp>
      <p:sp>
        <p:nvSpPr>
          <p:cNvPr id="13" name="TextBox 12"/>
          <p:cNvSpPr txBox="1"/>
          <p:nvPr/>
        </p:nvSpPr>
        <p:spPr>
          <a:xfrm>
            <a:off x="691663" y="3118325"/>
            <a:ext cx="2579077" cy="584775"/>
          </a:xfrm>
          <a:prstGeom prst="rect">
            <a:avLst/>
          </a:prstGeom>
          <a:noFill/>
        </p:spPr>
        <p:txBody>
          <a:bodyPr wrap="square" rtlCol="0">
            <a:spAutoFit/>
          </a:bodyPr>
          <a:lstStyle/>
          <a:p>
            <a:r>
              <a:rPr lang="en-US" sz="3200" dirty="0" smtClean="0"/>
              <a:t>5. Century (n):</a:t>
            </a:r>
            <a:endParaRPr lang="en-US" sz="3200" dirty="0"/>
          </a:p>
        </p:txBody>
      </p:sp>
      <p:sp>
        <p:nvSpPr>
          <p:cNvPr id="14" name="TextBox 13"/>
          <p:cNvSpPr txBox="1"/>
          <p:nvPr/>
        </p:nvSpPr>
        <p:spPr>
          <a:xfrm>
            <a:off x="3165216" y="3083156"/>
            <a:ext cx="2579077" cy="584775"/>
          </a:xfrm>
          <a:prstGeom prst="rect">
            <a:avLst/>
          </a:prstGeom>
          <a:noFill/>
        </p:spPr>
        <p:txBody>
          <a:bodyPr wrap="square" rtlCol="0">
            <a:spAutoFit/>
          </a:bodyPr>
          <a:lstStyle/>
          <a:p>
            <a:r>
              <a:rPr lang="en-US" sz="3200" dirty="0" err="1" smtClean="0"/>
              <a:t>Thế</a:t>
            </a:r>
            <a:r>
              <a:rPr lang="en-US" sz="3200" dirty="0" smtClean="0"/>
              <a:t> </a:t>
            </a:r>
            <a:r>
              <a:rPr lang="en-US" sz="3200" dirty="0" err="1" smtClean="0"/>
              <a:t>kỉ</a:t>
            </a:r>
            <a:endParaRPr lang="en-US" sz="3200" dirty="0"/>
          </a:p>
        </p:txBody>
      </p:sp>
      <p:sp>
        <p:nvSpPr>
          <p:cNvPr id="16" name="TextBox 15"/>
          <p:cNvSpPr txBox="1"/>
          <p:nvPr/>
        </p:nvSpPr>
        <p:spPr>
          <a:xfrm>
            <a:off x="691645" y="3516238"/>
            <a:ext cx="3903801" cy="584775"/>
          </a:xfrm>
          <a:prstGeom prst="rect">
            <a:avLst/>
          </a:prstGeom>
          <a:noFill/>
        </p:spPr>
        <p:txBody>
          <a:bodyPr wrap="square" rtlCol="0">
            <a:spAutoFit/>
          </a:bodyPr>
          <a:lstStyle/>
          <a:p>
            <a:r>
              <a:rPr lang="en-US" sz="3200" dirty="0" smtClean="0"/>
              <a:t>6. Tournament (n) : </a:t>
            </a:r>
            <a:endParaRPr lang="en-US" sz="3200" dirty="0"/>
          </a:p>
        </p:txBody>
      </p:sp>
      <p:sp>
        <p:nvSpPr>
          <p:cNvPr id="17" name="TextBox 16"/>
          <p:cNvSpPr txBox="1"/>
          <p:nvPr/>
        </p:nvSpPr>
        <p:spPr>
          <a:xfrm>
            <a:off x="4032718" y="3516907"/>
            <a:ext cx="2579077" cy="584775"/>
          </a:xfrm>
          <a:prstGeom prst="rect">
            <a:avLst/>
          </a:prstGeom>
          <a:noFill/>
        </p:spPr>
        <p:txBody>
          <a:bodyPr wrap="square" rtlCol="0">
            <a:spAutoFit/>
          </a:bodyPr>
          <a:lstStyle/>
          <a:p>
            <a:r>
              <a:rPr lang="en-US" sz="3200" dirty="0" err="1" smtClean="0"/>
              <a:t>Giải</a:t>
            </a:r>
            <a:r>
              <a:rPr lang="en-US" sz="3200" dirty="0" smtClean="0"/>
              <a:t> </a:t>
            </a:r>
            <a:r>
              <a:rPr lang="en-US" sz="3200" dirty="0" err="1" smtClean="0"/>
              <a:t>đấu</a:t>
            </a:r>
            <a:r>
              <a:rPr lang="en-US" sz="3200" dirty="0" smtClean="0"/>
              <a:t> </a:t>
            </a:r>
            <a:endParaRPr lang="en-US" sz="3200" dirty="0"/>
          </a:p>
        </p:txBody>
      </p:sp>
      <p:sp>
        <p:nvSpPr>
          <p:cNvPr id="18" name="Oval 17"/>
          <p:cNvSpPr/>
          <p:nvPr/>
        </p:nvSpPr>
        <p:spPr>
          <a:xfrm>
            <a:off x="2133600" y="2133593"/>
            <a:ext cx="93785" cy="11585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3481746" y="2180486"/>
            <a:ext cx="93785" cy="11585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1699850" y="2649406"/>
            <a:ext cx="93785" cy="11585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1465390" y="3141772"/>
            <a:ext cx="93785" cy="11585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1406775" y="3528631"/>
            <a:ext cx="93785" cy="11585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6"/>
          <p:cNvSpPr txBox="1"/>
          <p:nvPr/>
        </p:nvSpPr>
        <p:spPr>
          <a:xfrm>
            <a:off x="673038" y="4009962"/>
            <a:ext cx="3751180" cy="584775"/>
          </a:xfrm>
          <a:prstGeom prst="rect">
            <a:avLst/>
          </a:prstGeom>
          <a:noFill/>
        </p:spPr>
        <p:txBody>
          <a:bodyPr wrap="square" rtlCol="0">
            <a:spAutoFit/>
          </a:bodyPr>
          <a:lstStyle/>
          <a:p>
            <a:r>
              <a:rPr lang="en-US" sz="3200" dirty="0" smtClean="0"/>
              <a:t>7. National hero: (n)</a:t>
            </a:r>
            <a:endParaRPr lang="en-US" sz="3200" dirty="0"/>
          </a:p>
        </p:txBody>
      </p:sp>
      <p:sp>
        <p:nvSpPr>
          <p:cNvPr id="24" name="TextBox 6"/>
          <p:cNvSpPr txBox="1"/>
          <p:nvPr/>
        </p:nvSpPr>
        <p:spPr>
          <a:xfrm>
            <a:off x="4472728" y="4032050"/>
            <a:ext cx="3311170" cy="584775"/>
          </a:xfrm>
          <a:prstGeom prst="rect">
            <a:avLst/>
          </a:prstGeom>
          <a:noFill/>
        </p:spPr>
        <p:txBody>
          <a:bodyPr wrap="square" rtlCol="0">
            <a:spAutoFit/>
          </a:bodyPr>
          <a:lstStyle/>
          <a:p>
            <a:r>
              <a:rPr lang="en-US" sz="3200" dirty="0" err="1" smtClean="0"/>
              <a:t>Anh</a:t>
            </a:r>
            <a:r>
              <a:rPr lang="en-US" sz="3200" dirty="0" smtClean="0"/>
              <a:t> </a:t>
            </a:r>
            <a:r>
              <a:rPr lang="en-US" sz="3200" dirty="0" err="1" smtClean="0"/>
              <a:t>hùng</a:t>
            </a:r>
            <a:r>
              <a:rPr lang="en-US" sz="3200" dirty="0" smtClean="0"/>
              <a:t> </a:t>
            </a:r>
            <a:r>
              <a:rPr lang="en-US" sz="3200" dirty="0" err="1" smtClean="0"/>
              <a:t>dân</a:t>
            </a:r>
            <a:r>
              <a:rPr lang="en-US" sz="3200" dirty="0" smtClean="0"/>
              <a:t> </a:t>
            </a:r>
            <a:r>
              <a:rPr lang="en-US" sz="3200" dirty="0" err="1" smtClean="0"/>
              <a:t>tộc</a:t>
            </a:r>
            <a:endParaRPr lang="en-US" sz="3200" dirty="0"/>
          </a:p>
        </p:txBody>
      </p:sp>
      <p:sp>
        <p:nvSpPr>
          <p:cNvPr id="25" name="TextBox 6"/>
          <p:cNvSpPr txBox="1"/>
          <p:nvPr/>
        </p:nvSpPr>
        <p:spPr>
          <a:xfrm>
            <a:off x="715109" y="4616825"/>
            <a:ext cx="2147407" cy="584775"/>
          </a:xfrm>
          <a:prstGeom prst="rect">
            <a:avLst/>
          </a:prstGeom>
          <a:noFill/>
        </p:spPr>
        <p:txBody>
          <a:bodyPr wrap="square" rtlCol="0">
            <a:spAutoFit/>
          </a:bodyPr>
          <a:lstStyle/>
          <a:p>
            <a:r>
              <a:rPr lang="en-US" sz="3200" dirty="0" smtClean="0"/>
              <a:t>8. medal(n)</a:t>
            </a:r>
            <a:endParaRPr lang="en-US" sz="3200" dirty="0"/>
          </a:p>
        </p:txBody>
      </p:sp>
      <p:sp>
        <p:nvSpPr>
          <p:cNvPr id="26" name="TextBox 6"/>
          <p:cNvSpPr txBox="1"/>
          <p:nvPr/>
        </p:nvSpPr>
        <p:spPr>
          <a:xfrm>
            <a:off x="3469647" y="4638184"/>
            <a:ext cx="2764898" cy="584775"/>
          </a:xfrm>
          <a:prstGeom prst="rect">
            <a:avLst/>
          </a:prstGeom>
          <a:noFill/>
        </p:spPr>
        <p:txBody>
          <a:bodyPr wrap="square" rtlCol="0">
            <a:spAutoFit/>
          </a:bodyPr>
          <a:lstStyle/>
          <a:p>
            <a:r>
              <a:rPr lang="en-US" sz="3200" dirty="0" err="1" smtClean="0"/>
              <a:t>Huy</a:t>
            </a:r>
            <a:r>
              <a:rPr lang="en-US" sz="3200" dirty="0" smtClean="0"/>
              <a:t> </a:t>
            </a:r>
            <a:r>
              <a:rPr lang="en-US" sz="3200" dirty="0" err="1" smtClean="0"/>
              <a:t>chương</a:t>
            </a:r>
            <a:endParaRPr lang="en-US" sz="3200" dirty="0"/>
          </a:p>
        </p:txBody>
      </p:sp>
    </p:spTree>
    <p:extLst>
      <p:ext uri="{BB962C8B-B14F-4D97-AF65-F5344CB8AC3E}">
        <p14:creationId xmlns:p14="http://schemas.microsoft.com/office/powerpoint/2010/main" val="3849898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4"/>
                                        </p:tgtEl>
                                        <p:attrNameLst>
                                          <p:attrName>style.visibility</p:attrName>
                                        </p:attrNameLst>
                                      </p:cBhvr>
                                      <p:to>
                                        <p:strVal val="visible"/>
                                      </p:to>
                                    </p:set>
                                    <p:anim calcmode="lin" valueType="num">
                                      <p:cBhvr additive="base">
                                        <p:cTn id="67" dur="500" fill="hold"/>
                                        <p:tgtEl>
                                          <p:spTgt spid="14"/>
                                        </p:tgtEl>
                                        <p:attrNameLst>
                                          <p:attrName>ppt_x</p:attrName>
                                        </p:attrNameLst>
                                      </p:cBhvr>
                                      <p:tavLst>
                                        <p:tav tm="0">
                                          <p:val>
                                            <p:strVal val="#ppt_x"/>
                                          </p:val>
                                        </p:tav>
                                        <p:tav tm="100000">
                                          <p:val>
                                            <p:strVal val="#ppt_x"/>
                                          </p:val>
                                        </p:tav>
                                      </p:tavLst>
                                    </p:anim>
                                    <p:anim calcmode="lin" valueType="num">
                                      <p:cBhvr additive="base">
                                        <p:cTn id="6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6"/>
                                        </p:tgtEl>
                                        <p:attrNameLst>
                                          <p:attrName>style.visibility</p:attrName>
                                        </p:attrNameLst>
                                      </p:cBhvr>
                                      <p:to>
                                        <p:strVal val="visible"/>
                                      </p:to>
                                    </p:set>
                                    <p:anim calcmode="lin" valueType="num">
                                      <p:cBhvr additive="base">
                                        <p:cTn id="73" dur="500" fill="hold"/>
                                        <p:tgtEl>
                                          <p:spTgt spid="16"/>
                                        </p:tgtEl>
                                        <p:attrNameLst>
                                          <p:attrName>ppt_x</p:attrName>
                                        </p:attrNameLst>
                                      </p:cBhvr>
                                      <p:tavLst>
                                        <p:tav tm="0">
                                          <p:val>
                                            <p:strVal val="#ppt_x"/>
                                          </p:val>
                                        </p:tav>
                                        <p:tav tm="100000">
                                          <p:val>
                                            <p:strVal val="#ppt_x"/>
                                          </p:val>
                                        </p:tav>
                                      </p:tavLst>
                                    </p:anim>
                                    <p:anim calcmode="lin" valueType="num">
                                      <p:cBhvr additive="base">
                                        <p:cTn id="7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7"/>
                                        </p:tgtEl>
                                        <p:attrNameLst>
                                          <p:attrName>style.visibility</p:attrName>
                                        </p:attrNameLst>
                                      </p:cBhvr>
                                      <p:to>
                                        <p:strVal val="visible"/>
                                      </p:to>
                                    </p:set>
                                    <p:anim calcmode="lin" valueType="num">
                                      <p:cBhvr additive="base">
                                        <p:cTn id="79" dur="500" fill="hold"/>
                                        <p:tgtEl>
                                          <p:spTgt spid="17"/>
                                        </p:tgtEl>
                                        <p:attrNameLst>
                                          <p:attrName>ppt_x</p:attrName>
                                        </p:attrNameLst>
                                      </p:cBhvr>
                                      <p:tavLst>
                                        <p:tav tm="0">
                                          <p:val>
                                            <p:strVal val="#ppt_x"/>
                                          </p:val>
                                        </p:tav>
                                        <p:tav tm="100000">
                                          <p:val>
                                            <p:strVal val="#ppt_x"/>
                                          </p:val>
                                        </p:tav>
                                      </p:tavLst>
                                    </p:anim>
                                    <p:anim calcmode="lin" valueType="num">
                                      <p:cBhvr additive="base">
                                        <p:cTn id="8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8"/>
                                        </p:tgtEl>
                                        <p:attrNameLst>
                                          <p:attrName>style.visibility</p:attrName>
                                        </p:attrNameLst>
                                      </p:cBhvr>
                                      <p:to>
                                        <p:strVal val="visible"/>
                                      </p:to>
                                    </p:set>
                                    <p:anim calcmode="lin" valueType="num">
                                      <p:cBhvr additive="base">
                                        <p:cTn id="85" dur="500" fill="hold"/>
                                        <p:tgtEl>
                                          <p:spTgt spid="18"/>
                                        </p:tgtEl>
                                        <p:attrNameLst>
                                          <p:attrName>ppt_x</p:attrName>
                                        </p:attrNameLst>
                                      </p:cBhvr>
                                      <p:tavLst>
                                        <p:tav tm="0">
                                          <p:val>
                                            <p:strVal val="#ppt_x"/>
                                          </p:val>
                                        </p:tav>
                                        <p:tav tm="100000">
                                          <p:val>
                                            <p:strVal val="#ppt_x"/>
                                          </p:val>
                                        </p:tav>
                                      </p:tavLst>
                                    </p:anim>
                                    <p:anim calcmode="lin" valueType="num">
                                      <p:cBhvr additive="base">
                                        <p:cTn id="8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9"/>
                                        </p:tgtEl>
                                        <p:attrNameLst>
                                          <p:attrName>style.visibility</p:attrName>
                                        </p:attrNameLst>
                                      </p:cBhvr>
                                      <p:to>
                                        <p:strVal val="visible"/>
                                      </p:to>
                                    </p:set>
                                    <p:anim calcmode="lin" valueType="num">
                                      <p:cBhvr additive="base">
                                        <p:cTn id="91" dur="500" fill="hold"/>
                                        <p:tgtEl>
                                          <p:spTgt spid="19"/>
                                        </p:tgtEl>
                                        <p:attrNameLst>
                                          <p:attrName>ppt_x</p:attrName>
                                        </p:attrNameLst>
                                      </p:cBhvr>
                                      <p:tavLst>
                                        <p:tav tm="0">
                                          <p:val>
                                            <p:strVal val="#ppt_x"/>
                                          </p:val>
                                        </p:tav>
                                        <p:tav tm="100000">
                                          <p:val>
                                            <p:strVal val="#ppt_x"/>
                                          </p:val>
                                        </p:tav>
                                      </p:tavLst>
                                    </p:anim>
                                    <p:anim calcmode="lin" valueType="num">
                                      <p:cBhvr additive="base">
                                        <p:cTn id="9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20"/>
                                        </p:tgtEl>
                                        <p:attrNameLst>
                                          <p:attrName>style.visibility</p:attrName>
                                        </p:attrNameLst>
                                      </p:cBhvr>
                                      <p:to>
                                        <p:strVal val="visible"/>
                                      </p:to>
                                    </p:set>
                                    <p:anim calcmode="lin" valueType="num">
                                      <p:cBhvr additive="base">
                                        <p:cTn id="97" dur="500" fill="hold"/>
                                        <p:tgtEl>
                                          <p:spTgt spid="20"/>
                                        </p:tgtEl>
                                        <p:attrNameLst>
                                          <p:attrName>ppt_x</p:attrName>
                                        </p:attrNameLst>
                                      </p:cBhvr>
                                      <p:tavLst>
                                        <p:tav tm="0">
                                          <p:val>
                                            <p:strVal val="#ppt_x"/>
                                          </p:val>
                                        </p:tav>
                                        <p:tav tm="100000">
                                          <p:val>
                                            <p:strVal val="#ppt_x"/>
                                          </p:val>
                                        </p:tav>
                                      </p:tavLst>
                                    </p:anim>
                                    <p:anim calcmode="lin" valueType="num">
                                      <p:cBhvr additive="base">
                                        <p:cTn id="9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21"/>
                                        </p:tgtEl>
                                        <p:attrNameLst>
                                          <p:attrName>style.visibility</p:attrName>
                                        </p:attrNameLst>
                                      </p:cBhvr>
                                      <p:to>
                                        <p:strVal val="visible"/>
                                      </p:to>
                                    </p:set>
                                    <p:anim calcmode="lin" valueType="num">
                                      <p:cBhvr additive="base">
                                        <p:cTn id="103" dur="500" fill="hold"/>
                                        <p:tgtEl>
                                          <p:spTgt spid="21"/>
                                        </p:tgtEl>
                                        <p:attrNameLst>
                                          <p:attrName>ppt_x</p:attrName>
                                        </p:attrNameLst>
                                      </p:cBhvr>
                                      <p:tavLst>
                                        <p:tav tm="0">
                                          <p:val>
                                            <p:strVal val="#ppt_x"/>
                                          </p:val>
                                        </p:tav>
                                        <p:tav tm="100000">
                                          <p:val>
                                            <p:strVal val="#ppt_x"/>
                                          </p:val>
                                        </p:tav>
                                      </p:tavLst>
                                    </p:anim>
                                    <p:anim calcmode="lin" valueType="num">
                                      <p:cBhvr additive="base">
                                        <p:cTn id="10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22"/>
                                        </p:tgtEl>
                                        <p:attrNameLst>
                                          <p:attrName>style.visibility</p:attrName>
                                        </p:attrNameLst>
                                      </p:cBhvr>
                                      <p:to>
                                        <p:strVal val="visible"/>
                                      </p:to>
                                    </p:set>
                                    <p:anim calcmode="lin" valueType="num">
                                      <p:cBhvr additive="base">
                                        <p:cTn id="109" dur="500" fill="hold"/>
                                        <p:tgtEl>
                                          <p:spTgt spid="22"/>
                                        </p:tgtEl>
                                        <p:attrNameLst>
                                          <p:attrName>ppt_x</p:attrName>
                                        </p:attrNameLst>
                                      </p:cBhvr>
                                      <p:tavLst>
                                        <p:tav tm="0">
                                          <p:val>
                                            <p:strVal val="#ppt_x"/>
                                          </p:val>
                                        </p:tav>
                                        <p:tav tm="100000">
                                          <p:val>
                                            <p:strVal val="#ppt_x"/>
                                          </p:val>
                                        </p:tav>
                                      </p:tavLst>
                                    </p:anim>
                                    <p:anim calcmode="lin" valueType="num">
                                      <p:cBhvr additive="base">
                                        <p:cTn id="11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23"/>
                                        </p:tgtEl>
                                        <p:attrNameLst>
                                          <p:attrName>style.visibility</p:attrName>
                                        </p:attrNameLst>
                                      </p:cBhvr>
                                      <p:to>
                                        <p:strVal val="visible"/>
                                      </p:to>
                                    </p:set>
                                    <p:anim calcmode="lin" valueType="num">
                                      <p:cBhvr additive="base">
                                        <p:cTn id="115" dur="500" fill="hold"/>
                                        <p:tgtEl>
                                          <p:spTgt spid="23"/>
                                        </p:tgtEl>
                                        <p:attrNameLst>
                                          <p:attrName>ppt_x</p:attrName>
                                        </p:attrNameLst>
                                      </p:cBhvr>
                                      <p:tavLst>
                                        <p:tav tm="0">
                                          <p:val>
                                            <p:strVal val="#ppt_x"/>
                                          </p:val>
                                        </p:tav>
                                        <p:tav tm="100000">
                                          <p:val>
                                            <p:strVal val="#ppt_x"/>
                                          </p:val>
                                        </p:tav>
                                      </p:tavLst>
                                    </p:anim>
                                    <p:anim calcmode="lin" valueType="num">
                                      <p:cBhvr additive="base">
                                        <p:cTn id="11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24"/>
                                        </p:tgtEl>
                                        <p:attrNameLst>
                                          <p:attrName>style.visibility</p:attrName>
                                        </p:attrNameLst>
                                      </p:cBhvr>
                                      <p:to>
                                        <p:strVal val="visible"/>
                                      </p:to>
                                    </p:set>
                                    <p:anim calcmode="lin" valueType="num">
                                      <p:cBhvr additive="base">
                                        <p:cTn id="121" dur="500" fill="hold"/>
                                        <p:tgtEl>
                                          <p:spTgt spid="24"/>
                                        </p:tgtEl>
                                        <p:attrNameLst>
                                          <p:attrName>ppt_x</p:attrName>
                                        </p:attrNameLst>
                                      </p:cBhvr>
                                      <p:tavLst>
                                        <p:tav tm="0">
                                          <p:val>
                                            <p:strVal val="#ppt_x"/>
                                          </p:val>
                                        </p:tav>
                                        <p:tav tm="100000">
                                          <p:val>
                                            <p:strVal val="#ppt_x"/>
                                          </p:val>
                                        </p:tav>
                                      </p:tavLst>
                                    </p:anim>
                                    <p:anim calcmode="lin" valueType="num">
                                      <p:cBhvr additive="base">
                                        <p:cTn id="12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25"/>
                                        </p:tgtEl>
                                        <p:attrNameLst>
                                          <p:attrName>style.visibility</p:attrName>
                                        </p:attrNameLst>
                                      </p:cBhvr>
                                      <p:to>
                                        <p:strVal val="visible"/>
                                      </p:to>
                                    </p:set>
                                    <p:anim calcmode="lin" valueType="num">
                                      <p:cBhvr additive="base">
                                        <p:cTn id="127" dur="500" fill="hold"/>
                                        <p:tgtEl>
                                          <p:spTgt spid="25"/>
                                        </p:tgtEl>
                                        <p:attrNameLst>
                                          <p:attrName>ppt_x</p:attrName>
                                        </p:attrNameLst>
                                      </p:cBhvr>
                                      <p:tavLst>
                                        <p:tav tm="0">
                                          <p:val>
                                            <p:strVal val="#ppt_x"/>
                                          </p:val>
                                        </p:tav>
                                        <p:tav tm="100000">
                                          <p:val>
                                            <p:strVal val="#ppt_x"/>
                                          </p:val>
                                        </p:tav>
                                      </p:tavLst>
                                    </p:anim>
                                    <p:anim calcmode="lin" valueType="num">
                                      <p:cBhvr additive="base">
                                        <p:cTn id="12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4" fill="hold" grpId="0" nodeType="clickEffect">
                                  <p:stCondLst>
                                    <p:cond delay="0"/>
                                  </p:stCondLst>
                                  <p:childTnLst>
                                    <p:set>
                                      <p:cBhvr>
                                        <p:cTn id="132" dur="1" fill="hold">
                                          <p:stCondLst>
                                            <p:cond delay="0"/>
                                          </p:stCondLst>
                                        </p:cTn>
                                        <p:tgtEl>
                                          <p:spTgt spid="26"/>
                                        </p:tgtEl>
                                        <p:attrNameLst>
                                          <p:attrName>style.visibility</p:attrName>
                                        </p:attrNameLst>
                                      </p:cBhvr>
                                      <p:to>
                                        <p:strVal val="visible"/>
                                      </p:to>
                                    </p:set>
                                    <p:anim calcmode="lin" valueType="num">
                                      <p:cBhvr additive="base">
                                        <p:cTn id="133" dur="500" fill="hold"/>
                                        <p:tgtEl>
                                          <p:spTgt spid="26"/>
                                        </p:tgtEl>
                                        <p:attrNameLst>
                                          <p:attrName>ppt_x</p:attrName>
                                        </p:attrNameLst>
                                      </p:cBhvr>
                                      <p:tavLst>
                                        <p:tav tm="0">
                                          <p:val>
                                            <p:strVal val="#ppt_x"/>
                                          </p:val>
                                        </p:tav>
                                        <p:tav tm="100000">
                                          <p:val>
                                            <p:strVal val="#ppt_x"/>
                                          </p:val>
                                        </p:tav>
                                      </p:tavLst>
                                    </p:anim>
                                    <p:anim calcmode="lin" valueType="num">
                                      <p:cBhvr additive="base">
                                        <p:cTn id="13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P spid="14" grpId="0"/>
      <p:bldP spid="16" grpId="0"/>
      <p:bldP spid="17" grpId="0"/>
      <p:bldP spid="18" grpId="0" animBg="1"/>
      <p:bldP spid="19" grpId="0" animBg="1"/>
      <p:bldP spid="20" grpId="0" animBg="1"/>
      <p:bldP spid="21" grpId="0" animBg="1"/>
      <p:bldP spid="22" grpId="0" animBg="1"/>
      <p:bldP spid="23" grpId="0"/>
      <p:bldP spid="24" grpId="0"/>
      <p:bldP spid="25" grpId="0"/>
      <p:bldP spid="2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7EACC"/>
        </a:solidFill>
        <a:effectLst/>
      </p:bgPr>
    </p:bg>
    <p:spTree>
      <p:nvGrpSpPr>
        <p:cNvPr id="1" name=""/>
        <p:cNvGrpSpPr/>
        <p:nvPr/>
      </p:nvGrpSpPr>
      <p:grpSpPr>
        <a:xfrm>
          <a:off x="0" y="0"/>
          <a:ext cx="0" cy="0"/>
          <a:chOff x="0" y="0"/>
          <a:chExt cx="0" cy="0"/>
        </a:xfrm>
      </p:grpSpPr>
      <p:sp>
        <p:nvSpPr>
          <p:cNvPr id="8" name="TextBox 7"/>
          <p:cNvSpPr txBox="1"/>
          <p:nvPr/>
        </p:nvSpPr>
        <p:spPr>
          <a:xfrm>
            <a:off x="200083" y="97223"/>
            <a:ext cx="7547760" cy="830997"/>
          </a:xfrm>
          <a:prstGeom prst="rect">
            <a:avLst/>
          </a:prstGeom>
          <a:noFill/>
        </p:spPr>
        <p:txBody>
          <a:bodyPr wrap="square" rtlCol="0">
            <a:spAutoFit/>
          </a:bodyPr>
          <a:lstStyle/>
          <a:p>
            <a:pPr algn="just"/>
            <a:r>
              <a:rPr lang="en-US" sz="2400" b="1" spc="-50" dirty="0" smtClean="0">
                <a:effectLst>
                  <a:glow rad="88900">
                    <a:schemeClr val="bg1"/>
                  </a:glow>
                </a:effectLst>
                <a:latin typeface="Arial" panose="020B0604020202020204" pitchFamily="34" charset="0"/>
                <a:cs typeface="Arial" panose="020B0604020202020204" pitchFamily="34" charset="0"/>
              </a:rPr>
              <a:t>Act 2.Read </a:t>
            </a:r>
            <a:r>
              <a:rPr lang="en-US" sz="2400" b="1" spc="-50" dirty="0">
                <a:effectLst>
                  <a:glow rad="88900">
                    <a:schemeClr val="bg1"/>
                  </a:glow>
                </a:effectLst>
                <a:latin typeface="Arial" panose="020B0604020202020204" pitchFamily="34" charset="0"/>
                <a:cs typeface="Arial" panose="020B0604020202020204" pitchFamily="34" charset="0"/>
              </a:rPr>
              <a:t>the dialogue quickly to check your ideas in </a:t>
            </a:r>
            <a:r>
              <a:rPr lang="en-US" sz="2400" b="1" spc="-50" dirty="0">
                <a:solidFill>
                  <a:srgbClr val="FF0000"/>
                </a:solidFill>
                <a:effectLst>
                  <a:glow rad="88900">
                    <a:schemeClr val="bg1"/>
                  </a:glow>
                </a:effectLst>
                <a:latin typeface="Arial" panose="020B0604020202020204" pitchFamily="34" charset="0"/>
                <a:cs typeface="Arial" panose="020B0604020202020204" pitchFamily="34" charset="0"/>
              </a:rPr>
              <a:t>1</a:t>
            </a:r>
            <a:r>
              <a:rPr lang="en-US" sz="2400" b="1" spc="-50" dirty="0">
                <a:effectLst>
                  <a:glow rad="88900">
                    <a:schemeClr val="bg1"/>
                  </a:glow>
                </a:effectLst>
                <a:latin typeface="Arial" panose="020B0604020202020204" pitchFamily="34" charset="0"/>
                <a:cs typeface="Arial" panose="020B0604020202020204" pitchFamily="34" charset="0"/>
              </a:rPr>
              <a:t>.</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09679" y="928220"/>
            <a:ext cx="1834321" cy="1218385"/>
          </a:xfrm>
          <a:prstGeom prst="rect">
            <a:avLst/>
          </a:prstGeom>
        </p:spPr>
      </p:pic>
      <p:sp>
        <p:nvSpPr>
          <p:cNvPr id="3" name="Rectangle 2"/>
          <p:cNvSpPr/>
          <p:nvPr/>
        </p:nvSpPr>
        <p:spPr>
          <a:xfrm>
            <a:off x="200083" y="1060360"/>
            <a:ext cx="6668307" cy="954107"/>
          </a:xfrm>
          <a:prstGeom prst="rect">
            <a:avLst/>
          </a:prstGeom>
        </p:spPr>
        <p:txBody>
          <a:bodyPr wrap="square">
            <a:spAutoFit/>
          </a:bodyPr>
          <a:lstStyle/>
          <a:p>
            <a:r>
              <a:rPr lang="en-US" sz="2800" i="1" dirty="0"/>
              <a:t>The PE teacher is talking to her students about Pelé.</a:t>
            </a:r>
          </a:p>
        </p:txBody>
      </p:sp>
      <p:sp>
        <p:nvSpPr>
          <p:cNvPr id="4" name="Rectangle 3"/>
          <p:cNvSpPr/>
          <p:nvPr/>
        </p:nvSpPr>
        <p:spPr>
          <a:xfrm>
            <a:off x="127345" y="2138560"/>
            <a:ext cx="8447811" cy="4699235"/>
          </a:xfrm>
          <a:prstGeom prst="rect">
            <a:avLst/>
          </a:prstGeom>
        </p:spPr>
        <p:txBody>
          <a:bodyPr wrap="square">
            <a:spAutoFit/>
          </a:bodyPr>
          <a:lstStyle/>
          <a:p>
            <a:pPr>
              <a:lnSpc>
                <a:spcPct val="105000"/>
              </a:lnSpc>
            </a:pPr>
            <a:r>
              <a:rPr lang="en-US" sz="2200" b="1" i="1" dirty="0"/>
              <a:t>Teacher: </a:t>
            </a:r>
            <a:r>
              <a:rPr lang="en-US" sz="2200" dirty="0"/>
              <a:t>Today we’re going to talk about Pelé. Do you know him?</a:t>
            </a:r>
          </a:p>
          <a:p>
            <a:pPr>
              <a:lnSpc>
                <a:spcPct val="105000"/>
              </a:lnSpc>
            </a:pPr>
            <a:r>
              <a:rPr lang="en-US" sz="2200" b="1" i="1" dirty="0"/>
              <a:t>Nick: </a:t>
            </a:r>
            <a:r>
              <a:rPr lang="en-US" sz="2200" dirty="0"/>
              <a:t>Yes, I think he’s the best footballer of all time.</a:t>
            </a:r>
          </a:p>
          <a:p>
            <a:pPr>
              <a:lnSpc>
                <a:spcPct val="105000"/>
              </a:lnSpc>
            </a:pPr>
            <a:r>
              <a:rPr lang="en-US" sz="2200" b="1" i="1" dirty="0"/>
              <a:t>Teacher: </a:t>
            </a:r>
            <a:r>
              <a:rPr lang="en-US" sz="2200" dirty="0"/>
              <a:t>Right. He was born in 1940 in Brazil. His father taught him to play football at a very young age.</a:t>
            </a:r>
          </a:p>
          <a:p>
            <a:pPr>
              <a:lnSpc>
                <a:spcPct val="105000"/>
              </a:lnSpc>
            </a:pPr>
            <a:r>
              <a:rPr lang="en-US" sz="2200" b="1" i="1" dirty="0"/>
              <a:t>Susan: </a:t>
            </a:r>
            <a:r>
              <a:rPr lang="en-US" sz="2200" dirty="0"/>
              <a:t>Oh. When did he begin his career in football?</a:t>
            </a:r>
          </a:p>
          <a:p>
            <a:pPr>
              <a:lnSpc>
                <a:spcPct val="105000"/>
              </a:lnSpc>
            </a:pPr>
            <a:r>
              <a:rPr lang="en-US" sz="2200" b="1" i="1" dirty="0"/>
              <a:t>Teacher: </a:t>
            </a:r>
            <a:r>
              <a:rPr lang="en-US" sz="2200" dirty="0"/>
              <a:t>At 15, when he started playing for Santos Football Club.  In 1958, he won his first World Cup.</a:t>
            </a:r>
          </a:p>
          <a:p>
            <a:pPr>
              <a:lnSpc>
                <a:spcPct val="105000"/>
              </a:lnSpc>
            </a:pPr>
            <a:r>
              <a:rPr lang="en-US" sz="2200" b="1" i="1" dirty="0"/>
              <a:t>Nick: </a:t>
            </a:r>
            <a:r>
              <a:rPr lang="en-US" sz="2200" dirty="0"/>
              <a:t>How many goals did he score in his career?</a:t>
            </a:r>
          </a:p>
          <a:p>
            <a:pPr>
              <a:lnSpc>
                <a:spcPct val="105000"/>
              </a:lnSpc>
            </a:pPr>
            <a:r>
              <a:rPr lang="en-US" sz="2200" b="1" i="1" dirty="0"/>
              <a:t>Teacher: </a:t>
            </a:r>
            <a:r>
              <a:rPr lang="en-US" sz="2200" dirty="0"/>
              <a:t>1,281 goals in total, I think.</a:t>
            </a:r>
          </a:p>
          <a:p>
            <a:pPr>
              <a:lnSpc>
                <a:spcPct val="105000"/>
              </a:lnSpc>
            </a:pPr>
            <a:r>
              <a:rPr lang="en-US" sz="2200" b="1" i="1" dirty="0"/>
              <a:t>Nick and Susan: </a:t>
            </a:r>
            <a:r>
              <a:rPr lang="en-US" sz="2200" dirty="0"/>
              <a:t>Wow! Amazing!</a:t>
            </a:r>
          </a:p>
          <a:p>
            <a:pPr>
              <a:lnSpc>
                <a:spcPct val="105000"/>
              </a:lnSpc>
            </a:pPr>
            <a:r>
              <a:rPr lang="en-US" sz="2200" b="1" i="1" dirty="0"/>
              <a:t>Teacher: </a:t>
            </a:r>
            <a:r>
              <a:rPr lang="en-US" sz="2200" dirty="0"/>
              <a:t>And he became “Football Player of the Century” in 1999.</a:t>
            </a:r>
          </a:p>
          <a:p>
            <a:pPr>
              <a:lnSpc>
                <a:spcPct val="105000"/>
              </a:lnSpc>
            </a:pPr>
            <a:r>
              <a:rPr lang="en-US" sz="2200" b="1" i="1" dirty="0"/>
              <a:t>Michael: </a:t>
            </a:r>
            <a:r>
              <a:rPr lang="en-US" sz="2200" dirty="0"/>
              <a:t>Surely Pelé’s a national hero in Brazil.</a:t>
            </a:r>
          </a:p>
          <a:p>
            <a:pPr>
              <a:lnSpc>
                <a:spcPct val="105000"/>
              </a:lnSpc>
            </a:pPr>
            <a:r>
              <a:rPr lang="en-US" sz="2200" b="1" i="1" dirty="0"/>
              <a:t>Teacher: </a:t>
            </a:r>
            <a:r>
              <a:rPr lang="en-US" sz="2200" dirty="0"/>
              <a:t>Yes, and he’s known around the world as “The King of Football”.</a:t>
            </a:r>
          </a:p>
        </p:txBody>
      </p:sp>
    </p:spTree>
    <p:extLst>
      <p:ext uri="{BB962C8B-B14F-4D97-AF65-F5344CB8AC3E}">
        <p14:creationId xmlns:p14="http://schemas.microsoft.com/office/powerpoint/2010/main" val="1360288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p:cNvSpPr txBox="1">
            <a:spLocks noChangeArrowheads="1"/>
          </p:cNvSpPr>
          <p:nvPr/>
        </p:nvSpPr>
        <p:spPr bwMode="auto">
          <a:xfrm>
            <a:off x="161925" y="445477"/>
            <a:ext cx="48768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US" altLang="en-US" sz="3000" b="1" u="sng" dirty="0">
                <a:solidFill>
                  <a:srgbClr val="FF0000"/>
                </a:solidFill>
                <a:latin typeface="Times New Roman" pitchFamily="18" charset="0"/>
                <a:cs typeface="Times New Roman" pitchFamily="18" charset="0"/>
              </a:rPr>
              <a:t>Act </a:t>
            </a:r>
            <a:r>
              <a:rPr lang="en-US" altLang="en-US" sz="3000" b="1" u="sng" dirty="0" smtClean="0">
                <a:solidFill>
                  <a:srgbClr val="FF0000"/>
                </a:solidFill>
                <a:latin typeface="Times New Roman" pitchFamily="18" charset="0"/>
                <a:cs typeface="Times New Roman" pitchFamily="18" charset="0"/>
              </a:rPr>
              <a:t>3:</a:t>
            </a:r>
            <a:r>
              <a:rPr lang="en-US" altLang="en-US" sz="3000" b="1" dirty="0" smtClean="0">
                <a:solidFill>
                  <a:srgbClr val="FF0000"/>
                </a:solidFill>
                <a:latin typeface="Times New Roman" pitchFamily="18" charset="0"/>
                <a:cs typeface="Times New Roman" pitchFamily="18" charset="0"/>
              </a:rPr>
              <a:t> </a:t>
            </a:r>
            <a:r>
              <a:rPr lang="en-US" altLang="en-US" sz="3000" b="1" dirty="0">
                <a:solidFill>
                  <a:srgbClr val="FF0000"/>
                </a:solidFill>
                <a:latin typeface="Times New Roman" pitchFamily="18" charset="0"/>
                <a:cs typeface="Times New Roman" pitchFamily="18" charset="0"/>
              </a:rPr>
              <a:t>True (T) or False (F)</a:t>
            </a:r>
          </a:p>
        </p:txBody>
      </p:sp>
      <p:sp>
        <p:nvSpPr>
          <p:cNvPr id="8195" name="Text Box 5"/>
          <p:cNvSpPr txBox="1">
            <a:spLocks noChangeArrowheads="1"/>
          </p:cNvSpPr>
          <p:nvPr/>
        </p:nvSpPr>
        <p:spPr bwMode="auto">
          <a:xfrm>
            <a:off x="481013" y="1943100"/>
            <a:ext cx="6216650"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buFontTx/>
              <a:buAutoNum type="arabicPeriod"/>
            </a:pPr>
            <a:r>
              <a:rPr lang="en-US" altLang="en-US" sz="2500" b="1" dirty="0">
                <a:latin typeface="Times New Roman" pitchFamily="18" charset="0"/>
                <a:cs typeface="Times New Roman" pitchFamily="18" charset="0"/>
              </a:rPr>
              <a:t>Pelé is </a:t>
            </a:r>
            <a:r>
              <a:rPr lang="en-US" altLang="en-US" sz="2500" b="1" dirty="0" smtClean="0">
                <a:latin typeface="Times New Roman" pitchFamily="18" charset="0"/>
                <a:cs typeface="Times New Roman" pitchFamily="18" charset="0"/>
              </a:rPr>
              <a:t>80 </a:t>
            </a:r>
            <a:r>
              <a:rPr lang="en-US" altLang="en-US" sz="2500" b="1" dirty="0">
                <a:latin typeface="Times New Roman" pitchFamily="18" charset="0"/>
                <a:cs typeface="Times New Roman" pitchFamily="18" charset="0"/>
              </a:rPr>
              <a:t>years old.</a:t>
            </a:r>
          </a:p>
        </p:txBody>
      </p:sp>
      <p:sp>
        <p:nvSpPr>
          <p:cNvPr id="8196" name="Text Box 6"/>
          <p:cNvSpPr txBox="1">
            <a:spLocks noChangeArrowheads="1"/>
          </p:cNvSpPr>
          <p:nvPr/>
        </p:nvSpPr>
        <p:spPr bwMode="auto">
          <a:xfrm>
            <a:off x="573088" y="2643188"/>
            <a:ext cx="5632450"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US" altLang="en-US" sz="2500" b="1" dirty="0">
                <a:latin typeface="Times New Roman" pitchFamily="18" charset="0"/>
                <a:cs typeface="Times New Roman" pitchFamily="18" charset="0"/>
              </a:rPr>
              <a:t>2. He was born in the countryside of           Vietnam.</a:t>
            </a:r>
          </a:p>
        </p:txBody>
      </p:sp>
      <p:sp>
        <p:nvSpPr>
          <p:cNvPr id="8197" name="Text Box 7"/>
          <p:cNvSpPr txBox="1">
            <a:spLocks noChangeArrowheads="1"/>
          </p:cNvSpPr>
          <p:nvPr/>
        </p:nvSpPr>
        <p:spPr bwMode="auto">
          <a:xfrm>
            <a:off x="609600" y="3856038"/>
            <a:ext cx="5454650"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sz="2500" b="1">
                <a:latin typeface="Times New Roman" pitchFamily="18" charset="0"/>
                <a:cs typeface="Times New Roman" pitchFamily="18" charset="0"/>
              </a:rPr>
              <a:t>3. His father taught him how to play at a very young age.</a:t>
            </a:r>
          </a:p>
        </p:txBody>
      </p:sp>
      <p:sp>
        <p:nvSpPr>
          <p:cNvPr id="8198" name="Text Box 8"/>
          <p:cNvSpPr txBox="1">
            <a:spLocks noChangeArrowheads="1"/>
          </p:cNvSpPr>
          <p:nvPr/>
        </p:nvSpPr>
        <p:spPr bwMode="auto">
          <a:xfrm>
            <a:off x="723900" y="5141913"/>
            <a:ext cx="674370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US" altLang="en-US" sz="2300" b="1">
                <a:latin typeface="Times New Roman" pitchFamily="18" charset="0"/>
                <a:cs typeface="Times New Roman" pitchFamily="18" charset="0"/>
              </a:rPr>
              <a:t>4. He won the 1</a:t>
            </a:r>
            <a:r>
              <a:rPr lang="en-US" altLang="en-US" sz="2300" b="1" baseline="30000">
                <a:latin typeface="Times New Roman" pitchFamily="18" charset="0"/>
                <a:cs typeface="Times New Roman" pitchFamily="18" charset="0"/>
              </a:rPr>
              <a:t>st</a:t>
            </a:r>
            <a:r>
              <a:rPr lang="en-US" altLang="en-US" sz="2300" b="1">
                <a:latin typeface="Times New Roman" pitchFamily="18" charset="0"/>
                <a:cs typeface="Times New Roman" pitchFamily="18" charset="0"/>
              </a:rPr>
              <a:t> World Cup when he was 15.</a:t>
            </a:r>
            <a:endParaRPr lang="en-US" altLang="en-US" sz="2300" b="1">
              <a:solidFill>
                <a:schemeClr val="accent2"/>
              </a:solidFill>
              <a:latin typeface="Arial" charset="0"/>
            </a:endParaRPr>
          </a:p>
        </p:txBody>
      </p:sp>
      <p:sp>
        <p:nvSpPr>
          <p:cNvPr id="8199" name="Text Box 9"/>
          <p:cNvSpPr txBox="1">
            <a:spLocks noChangeArrowheads="1"/>
          </p:cNvSpPr>
          <p:nvPr/>
        </p:nvSpPr>
        <p:spPr bwMode="auto">
          <a:xfrm>
            <a:off x="733425" y="5732463"/>
            <a:ext cx="6464300" cy="47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sz="2500" b="1">
                <a:latin typeface="Times New Roman" pitchFamily="18" charset="0"/>
                <a:cs typeface="Times New Roman" pitchFamily="18" charset="0"/>
              </a:rPr>
              <a:t>5. He won three World Cups.</a:t>
            </a:r>
          </a:p>
        </p:txBody>
      </p:sp>
      <p:sp>
        <p:nvSpPr>
          <p:cNvPr id="13" name="Cube 12"/>
          <p:cNvSpPr/>
          <p:nvPr/>
        </p:nvSpPr>
        <p:spPr>
          <a:xfrm>
            <a:off x="1912938" y="6383338"/>
            <a:ext cx="452437" cy="417512"/>
          </a:xfrm>
          <a:prstGeom prst="cube">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14" name="Cube 13"/>
          <p:cNvSpPr/>
          <p:nvPr/>
        </p:nvSpPr>
        <p:spPr>
          <a:xfrm>
            <a:off x="2374900" y="6324600"/>
            <a:ext cx="469900" cy="444500"/>
          </a:xfrm>
          <a:prstGeom prst="cube">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15" name="Cube 14"/>
          <p:cNvSpPr/>
          <p:nvPr/>
        </p:nvSpPr>
        <p:spPr>
          <a:xfrm>
            <a:off x="2844800" y="6383338"/>
            <a:ext cx="492125" cy="417512"/>
          </a:xfrm>
          <a:prstGeom prst="cube">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16" name="Cube 15"/>
          <p:cNvSpPr/>
          <p:nvPr/>
        </p:nvSpPr>
        <p:spPr>
          <a:xfrm>
            <a:off x="3336925" y="6383338"/>
            <a:ext cx="404813" cy="417512"/>
          </a:xfrm>
          <a:prstGeom prst="cube">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17" name="Cube 16"/>
          <p:cNvSpPr/>
          <p:nvPr/>
        </p:nvSpPr>
        <p:spPr>
          <a:xfrm>
            <a:off x="3741738" y="6364288"/>
            <a:ext cx="433387" cy="436562"/>
          </a:xfrm>
          <a:prstGeom prst="cube">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63" name="Cube 62"/>
          <p:cNvSpPr/>
          <p:nvPr/>
        </p:nvSpPr>
        <p:spPr>
          <a:xfrm>
            <a:off x="4175125" y="6391275"/>
            <a:ext cx="431800" cy="436563"/>
          </a:xfrm>
          <a:prstGeom prst="cube">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64" name="Cube 63"/>
          <p:cNvSpPr/>
          <p:nvPr/>
        </p:nvSpPr>
        <p:spPr>
          <a:xfrm>
            <a:off x="4606925" y="6391275"/>
            <a:ext cx="431800" cy="436563"/>
          </a:xfrm>
          <a:prstGeom prst="cube">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65" name="Cube 64"/>
          <p:cNvSpPr/>
          <p:nvPr/>
        </p:nvSpPr>
        <p:spPr>
          <a:xfrm>
            <a:off x="5038725" y="6391275"/>
            <a:ext cx="431800" cy="436563"/>
          </a:xfrm>
          <a:prstGeom prst="cube">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66" name="Cube 65"/>
          <p:cNvSpPr/>
          <p:nvPr/>
        </p:nvSpPr>
        <p:spPr>
          <a:xfrm>
            <a:off x="5918200" y="6391275"/>
            <a:ext cx="431800" cy="436563"/>
          </a:xfrm>
          <a:prstGeom prst="cube">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67" name="Cube 66"/>
          <p:cNvSpPr/>
          <p:nvPr/>
        </p:nvSpPr>
        <p:spPr>
          <a:xfrm>
            <a:off x="5497513" y="6391275"/>
            <a:ext cx="431800" cy="436563"/>
          </a:xfrm>
          <a:prstGeom prst="cube">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3" name="Rectangle 2"/>
          <p:cNvSpPr>
            <a:spLocks noChangeArrowheads="1"/>
          </p:cNvSpPr>
          <p:nvPr/>
        </p:nvSpPr>
        <p:spPr bwMode="auto">
          <a:xfrm>
            <a:off x="4367213" y="1884363"/>
            <a:ext cx="4048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b="1">
                <a:solidFill>
                  <a:srgbClr val="FF0000"/>
                </a:solidFill>
                <a:latin typeface="Times New Roman" pitchFamily="18" charset="0"/>
                <a:cs typeface="Times New Roman" pitchFamily="18" charset="0"/>
              </a:rPr>
              <a:t>F</a:t>
            </a:r>
            <a:endParaRPr lang="en-US" sz="2800">
              <a:solidFill>
                <a:srgbClr val="000000"/>
              </a:solidFill>
            </a:endParaRPr>
          </a:p>
        </p:txBody>
      </p:sp>
      <p:sp>
        <p:nvSpPr>
          <p:cNvPr id="4" name="Rectangle 3"/>
          <p:cNvSpPr>
            <a:spLocks noChangeArrowheads="1"/>
          </p:cNvSpPr>
          <p:nvPr/>
        </p:nvSpPr>
        <p:spPr bwMode="auto">
          <a:xfrm>
            <a:off x="6205538" y="2711450"/>
            <a:ext cx="40427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b="1" dirty="0" smtClean="0">
                <a:solidFill>
                  <a:srgbClr val="FF0000"/>
                </a:solidFill>
                <a:latin typeface="Times New Roman" pitchFamily="18" charset="0"/>
                <a:cs typeface="Times New Roman" pitchFamily="18" charset="0"/>
              </a:rPr>
              <a:t>F</a:t>
            </a:r>
            <a:endParaRPr lang="en-US" sz="2800" dirty="0"/>
          </a:p>
        </p:txBody>
      </p:sp>
      <p:sp>
        <p:nvSpPr>
          <p:cNvPr id="5" name="Rectangle 4"/>
          <p:cNvSpPr>
            <a:spLocks noChangeArrowheads="1"/>
          </p:cNvSpPr>
          <p:nvPr/>
        </p:nvSpPr>
        <p:spPr bwMode="auto">
          <a:xfrm>
            <a:off x="6416675" y="3933825"/>
            <a:ext cx="4238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800" b="1">
                <a:solidFill>
                  <a:srgbClr val="FF0000"/>
                </a:solidFill>
                <a:latin typeface="Times New Roman" pitchFamily="18" charset="0"/>
                <a:cs typeface="Times New Roman" pitchFamily="18" charset="0"/>
              </a:rPr>
              <a:t>T</a:t>
            </a:r>
            <a:endParaRPr lang="en-US" sz="2800"/>
          </a:p>
        </p:txBody>
      </p:sp>
      <p:sp>
        <p:nvSpPr>
          <p:cNvPr id="6" name="Rectangle 5"/>
          <p:cNvSpPr>
            <a:spLocks noChangeArrowheads="1"/>
          </p:cNvSpPr>
          <p:nvPr/>
        </p:nvSpPr>
        <p:spPr bwMode="auto">
          <a:xfrm>
            <a:off x="6697663" y="5141913"/>
            <a:ext cx="4048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800" b="1">
                <a:solidFill>
                  <a:srgbClr val="FF0000"/>
                </a:solidFill>
                <a:latin typeface="Times New Roman" pitchFamily="18" charset="0"/>
                <a:cs typeface="Times New Roman" pitchFamily="18" charset="0"/>
              </a:rPr>
              <a:t>F</a:t>
            </a:r>
            <a:endParaRPr lang="en-US" sz="2800"/>
          </a:p>
        </p:txBody>
      </p:sp>
      <p:sp>
        <p:nvSpPr>
          <p:cNvPr id="7" name="Rectangle 6"/>
          <p:cNvSpPr>
            <a:spLocks noChangeArrowheads="1"/>
          </p:cNvSpPr>
          <p:nvPr/>
        </p:nvSpPr>
        <p:spPr bwMode="auto">
          <a:xfrm>
            <a:off x="5073650" y="5732463"/>
            <a:ext cx="4238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800" b="1">
                <a:solidFill>
                  <a:srgbClr val="FF0000"/>
                </a:solidFill>
                <a:latin typeface="Times New Roman" pitchFamily="18" charset="0"/>
                <a:cs typeface="Times New Roman" pitchFamily="18" charset="0"/>
              </a:rPr>
              <a:t>T</a:t>
            </a:r>
            <a:endParaRPr lang="en-US" sz="2800"/>
          </a:p>
        </p:txBody>
      </p:sp>
    </p:spTree>
    <p:extLst>
      <p:ext uri="{BB962C8B-B14F-4D97-AF65-F5344CB8AC3E}">
        <p14:creationId xmlns:p14="http://schemas.microsoft.com/office/powerpoint/2010/main" val="19142068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arn(inVertical)">
                                      <p:cBhvr>
                                        <p:cTn id="17" dur="500"/>
                                        <p:tgtEl>
                                          <p:spTgt spid="5">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1" presetClass="entr" presetSubtype="0" fill="hold"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 calcmode="lin" valueType="num">
                                      <p:cBhvr>
                                        <p:cTn id="22"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23"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24"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25" dur="1000"/>
                                        <p:tgtEl>
                                          <p:spTgt spid="6">
                                            <p:txEl>
                                              <p:pRg st="0" end="0"/>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56" presetClass="entr" presetSubtype="0" fill="hold" nodeType="clickEffect">
                                  <p:stCondLst>
                                    <p:cond delay="0"/>
                                  </p:stCondLst>
                                  <p:iterate type="lt">
                                    <p:tmPct val="10000"/>
                                  </p:iterate>
                                  <p:childTnLst>
                                    <p:set>
                                      <p:cBhvr>
                                        <p:cTn id="29" dur="1" fill="hold">
                                          <p:stCondLst>
                                            <p:cond delay="0"/>
                                          </p:stCondLst>
                                        </p:cTn>
                                        <p:tgtEl>
                                          <p:spTgt spid="7">
                                            <p:txEl>
                                              <p:pRg st="0" end="0"/>
                                            </p:txEl>
                                          </p:spTgt>
                                        </p:tgtEl>
                                        <p:attrNameLst>
                                          <p:attrName>style.visibility</p:attrName>
                                        </p:attrNameLst>
                                      </p:cBhvr>
                                      <p:to>
                                        <p:strVal val="visible"/>
                                      </p:to>
                                    </p:set>
                                    <p:anim by="(-#ppt_w*2)" calcmode="lin" valueType="num">
                                      <p:cBhvr rctx="PPT">
                                        <p:cTn id="30" dur="500" autoRev="1" fill="hold">
                                          <p:stCondLst>
                                            <p:cond delay="0"/>
                                          </p:stCondLst>
                                        </p:cTn>
                                        <p:tgtEl>
                                          <p:spTgt spid="7">
                                            <p:txEl>
                                              <p:pRg st="0" end="0"/>
                                            </p:txEl>
                                          </p:spTgt>
                                        </p:tgtEl>
                                        <p:attrNameLst>
                                          <p:attrName>ppt_w</p:attrName>
                                        </p:attrNameLst>
                                      </p:cBhvr>
                                    </p:anim>
                                    <p:anim by="(#ppt_w*0.50)" calcmode="lin" valueType="num">
                                      <p:cBhvr>
                                        <p:cTn id="31" dur="500" decel="50000" autoRev="1" fill="hold">
                                          <p:stCondLst>
                                            <p:cond delay="0"/>
                                          </p:stCondLst>
                                        </p:cTn>
                                        <p:tgtEl>
                                          <p:spTgt spid="7">
                                            <p:txEl>
                                              <p:pRg st="0" end="0"/>
                                            </p:txEl>
                                          </p:spTgt>
                                        </p:tgtEl>
                                        <p:attrNameLst>
                                          <p:attrName>ppt_x</p:attrName>
                                        </p:attrNameLst>
                                      </p:cBhvr>
                                    </p:anim>
                                    <p:anim from="(-#ppt_h/2)" to="(#ppt_y)" calcmode="lin" valueType="num">
                                      <p:cBhvr>
                                        <p:cTn id="32" dur="1000" fill="hold">
                                          <p:stCondLst>
                                            <p:cond delay="0"/>
                                          </p:stCondLst>
                                        </p:cTn>
                                        <p:tgtEl>
                                          <p:spTgt spid="7">
                                            <p:txEl>
                                              <p:pRg st="0" end="0"/>
                                            </p:txEl>
                                          </p:spTgt>
                                        </p:tgtEl>
                                        <p:attrNameLst>
                                          <p:attrName>ppt_y</p:attrName>
                                        </p:attrNameLst>
                                      </p:cBhvr>
                                    </p:anim>
                                    <p:animRot by="21600000">
                                      <p:cBhvr>
                                        <p:cTn id="33" dur="1000" fill="hold">
                                          <p:stCondLst>
                                            <p:cond delay="0"/>
                                          </p:stCondLst>
                                        </p:cTn>
                                        <p:tgtEl>
                                          <p:spTgt spid="7">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8512" y="129055"/>
            <a:ext cx="8223730" cy="892552"/>
          </a:xfrm>
          <a:prstGeom prst="rect">
            <a:avLst/>
          </a:prstGeom>
          <a:noFill/>
        </p:spPr>
        <p:txBody>
          <a:bodyPr wrap="square" rtlCol="0">
            <a:spAutoFit/>
          </a:bodyPr>
          <a:lstStyle/>
          <a:p>
            <a:r>
              <a:rPr lang="en-US" sz="2600" b="1" dirty="0" smtClean="0">
                <a:effectLst>
                  <a:glow rad="88900">
                    <a:schemeClr val="bg1"/>
                  </a:glow>
                </a:effectLst>
                <a:latin typeface="Arial" panose="020B0604020202020204" pitchFamily="34" charset="0"/>
                <a:cs typeface="Arial" panose="020B0604020202020204" pitchFamily="34" charset="0"/>
              </a:rPr>
              <a:t>Act 4. Read </a:t>
            </a:r>
            <a:r>
              <a:rPr lang="en-US" sz="2600" b="1" dirty="0">
                <a:effectLst>
                  <a:glow rad="88900">
                    <a:schemeClr val="bg1"/>
                  </a:glow>
                </a:effectLst>
                <a:latin typeface="Arial" panose="020B0604020202020204" pitchFamily="34" charset="0"/>
                <a:cs typeface="Arial" panose="020B0604020202020204" pitchFamily="34" charset="0"/>
              </a:rPr>
              <a:t>the text again and answer the questions.</a:t>
            </a:r>
          </a:p>
        </p:txBody>
      </p:sp>
      <p:grpSp>
        <p:nvGrpSpPr>
          <p:cNvPr id="9" name="Group 8"/>
          <p:cNvGrpSpPr/>
          <p:nvPr/>
        </p:nvGrpSpPr>
        <p:grpSpPr>
          <a:xfrm>
            <a:off x="-28757" y="1184132"/>
            <a:ext cx="9022673" cy="5842611"/>
            <a:chOff x="193701" y="1590291"/>
            <a:chExt cx="8653859" cy="5137079"/>
          </a:xfrm>
        </p:grpSpPr>
        <p:sp>
          <p:nvSpPr>
            <p:cNvPr id="10" name="Rounded Rectangle 9"/>
            <p:cNvSpPr/>
            <p:nvPr/>
          </p:nvSpPr>
          <p:spPr>
            <a:xfrm>
              <a:off x="193701" y="1590291"/>
              <a:ext cx="8653859" cy="5137079"/>
            </a:xfrm>
            <a:prstGeom prst="roundRect">
              <a:avLst/>
            </a:prstGeom>
            <a:solidFill>
              <a:srgbClr val="C0E6EA"/>
            </a:solidFill>
            <a:ln>
              <a:solidFill>
                <a:srgbClr val="C0E6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277403" y="1674687"/>
              <a:ext cx="8444374" cy="4900773"/>
            </a:xfrm>
            <a:prstGeom prst="roundRect">
              <a:avLst/>
            </a:prstGeom>
            <a:solidFill>
              <a:srgbClr val="05A0B8"/>
            </a:solidFill>
            <a:ln>
              <a:solidFill>
                <a:srgbClr val="05A0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314872" y="1767152"/>
              <a:ext cx="8369436" cy="4952146"/>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p:cNvGrpSpPr/>
          <p:nvPr/>
        </p:nvGrpSpPr>
        <p:grpSpPr>
          <a:xfrm>
            <a:off x="806175" y="1658084"/>
            <a:ext cx="7167245" cy="470318"/>
            <a:chOff x="363373" y="1262747"/>
            <a:chExt cx="7167245" cy="470318"/>
          </a:xfrm>
        </p:grpSpPr>
        <p:sp>
          <p:nvSpPr>
            <p:cNvPr id="14" name="TextBox 13"/>
            <p:cNvSpPr txBox="1"/>
            <p:nvPr/>
          </p:nvSpPr>
          <p:spPr>
            <a:xfrm>
              <a:off x="363373" y="1262747"/>
              <a:ext cx="474830" cy="461665"/>
            </a:xfrm>
            <a:prstGeom prst="rect">
              <a:avLst/>
            </a:prstGeom>
            <a:noFill/>
          </p:spPr>
          <p:txBody>
            <a:bodyPr wrap="square" rtlCol="0">
              <a:spAutoFit/>
            </a:bodyPr>
            <a:lstStyle/>
            <a:p>
              <a:r>
                <a:rPr lang="en-US" sz="2400" b="1">
                  <a:solidFill>
                    <a:srgbClr val="0070C0"/>
                  </a:solidFill>
                </a:rPr>
                <a:t>1.</a:t>
              </a:r>
            </a:p>
          </p:txBody>
        </p:sp>
        <p:sp>
          <p:nvSpPr>
            <p:cNvPr id="15" name="TextBox 14"/>
            <p:cNvSpPr txBox="1"/>
            <p:nvPr/>
          </p:nvSpPr>
          <p:spPr>
            <a:xfrm>
              <a:off x="827313" y="1271400"/>
              <a:ext cx="6703305" cy="461665"/>
            </a:xfrm>
            <a:prstGeom prst="rect">
              <a:avLst/>
            </a:prstGeom>
            <a:noFill/>
          </p:spPr>
          <p:txBody>
            <a:bodyPr wrap="square" rtlCol="0">
              <a:spAutoFit/>
            </a:bodyPr>
            <a:lstStyle/>
            <a:p>
              <a:r>
                <a:rPr lang="en-US" sz="2400"/>
                <a:t>When was Pelé born?</a:t>
              </a:r>
              <a:endParaRPr lang="en-US" sz="2400" i="1"/>
            </a:p>
          </p:txBody>
        </p:sp>
      </p:grpSp>
      <p:grpSp>
        <p:nvGrpSpPr>
          <p:cNvPr id="16" name="Group 15"/>
          <p:cNvGrpSpPr/>
          <p:nvPr/>
        </p:nvGrpSpPr>
        <p:grpSpPr>
          <a:xfrm>
            <a:off x="806175" y="2655103"/>
            <a:ext cx="7565721" cy="461665"/>
            <a:chOff x="369902" y="2142097"/>
            <a:chExt cx="7565721" cy="461665"/>
          </a:xfrm>
        </p:grpSpPr>
        <p:sp>
          <p:nvSpPr>
            <p:cNvPr id="17" name="TextBox 16"/>
            <p:cNvSpPr txBox="1"/>
            <p:nvPr/>
          </p:nvSpPr>
          <p:spPr>
            <a:xfrm>
              <a:off x="369902" y="2142097"/>
              <a:ext cx="474830" cy="461665"/>
            </a:xfrm>
            <a:prstGeom prst="rect">
              <a:avLst/>
            </a:prstGeom>
            <a:noFill/>
          </p:spPr>
          <p:txBody>
            <a:bodyPr wrap="square" rtlCol="0">
              <a:spAutoFit/>
            </a:bodyPr>
            <a:lstStyle/>
            <a:p>
              <a:r>
                <a:rPr lang="en-US" sz="2400" b="1">
                  <a:solidFill>
                    <a:srgbClr val="0070C0"/>
                  </a:solidFill>
                </a:rPr>
                <a:t>2.</a:t>
              </a:r>
            </a:p>
          </p:txBody>
        </p:sp>
        <p:sp>
          <p:nvSpPr>
            <p:cNvPr id="18" name="TextBox 17"/>
            <p:cNvSpPr txBox="1"/>
            <p:nvPr/>
          </p:nvSpPr>
          <p:spPr>
            <a:xfrm>
              <a:off x="844732" y="2142097"/>
              <a:ext cx="7090891" cy="461665"/>
            </a:xfrm>
            <a:prstGeom prst="rect">
              <a:avLst/>
            </a:prstGeom>
            <a:noFill/>
          </p:spPr>
          <p:txBody>
            <a:bodyPr wrap="square" rtlCol="0">
              <a:spAutoFit/>
            </a:bodyPr>
            <a:lstStyle/>
            <a:p>
              <a:r>
                <a:rPr lang="en-US" sz="2400" dirty="0"/>
                <a:t>Who </a:t>
              </a:r>
              <a:r>
                <a:rPr lang="en-US" sz="2400" dirty="0" smtClean="0"/>
                <a:t>first </a:t>
              </a:r>
              <a:r>
                <a:rPr lang="en-US" sz="2400" dirty="0"/>
                <a:t>taught him to play football?</a:t>
              </a:r>
            </a:p>
          </p:txBody>
        </p:sp>
      </p:grpSp>
      <p:grpSp>
        <p:nvGrpSpPr>
          <p:cNvPr id="19" name="Group 18"/>
          <p:cNvGrpSpPr/>
          <p:nvPr/>
        </p:nvGrpSpPr>
        <p:grpSpPr>
          <a:xfrm>
            <a:off x="806175" y="3643469"/>
            <a:ext cx="6914269" cy="470318"/>
            <a:chOff x="363373" y="4026312"/>
            <a:chExt cx="6914269" cy="470318"/>
          </a:xfrm>
        </p:grpSpPr>
        <p:sp>
          <p:nvSpPr>
            <p:cNvPr id="20" name="TextBox 19"/>
            <p:cNvSpPr txBox="1"/>
            <p:nvPr/>
          </p:nvSpPr>
          <p:spPr>
            <a:xfrm>
              <a:off x="363373" y="4034965"/>
              <a:ext cx="474830" cy="461665"/>
            </a:xfrm>
            <a:prstGeom prst="rect">
              <a:avLst/>
            </a:prstGeom>
            <a:noFill/>
          </p:spPr>
          <p:txBody>
            <a:bodyPr wrap="square" rtlCol="0">
              <a:spAutoFit/>
            </a:bodyPr>
            <a:lstStyle/>
            <a:p>
              <a:r>
                <a:rPr lang="en-US" sz="2400" b="1">
                  <a:solidFill>
                    <a:srgbClr val="0070C0"/>
                  </a:solidFill>
                </a:rPr>
                <a:t>3.</a:t>
              </a:r>
            </a:p>
          </p:txBody>
        </p:sp>
        <p:sp>
          <p:nvSpPr>
            <p:cNvPr id="21" name="TextBox 20"/>
            <p:cNvSpPr txBox="1"/>
            <p:nvPr/>
          </p:nvSpPr>
          <p:spPr>
            <a:xfrm>
              <a:off x="838203" y="4026312"/>
              <a:ext cx="6439439" cy="461665"/>
            </a:xfrm>
            <a:prstGeom prst="rect">
              <a:avLst/>
            </a:prstGeom>
            <a:noFill/>
          </p:spPr>
          <p:txBody>
            <a:bodyPr wrap="square" rtlCol="0">
              <a:spAutoFit/>
            </a:bodyPr>
            <a:lstStyle/>
            <a:p>
              <a:r>
                <a:rPr lang="en-US" sz="2400"/>
                <a:t>How many goals did he score in total?</a:t>
              </a:r>
            </a:p>
          </p:txBody>
        </p:sp>
      </p:grpSp>
      <p:grpSp>
        <p:nvGrpSpPr>
          <p:cNvPr id="22" name="Group 21"/>
          <p:cNvGrpSpPr/>
          <p:nvPr/>
        </p:nvGrpSpPr>
        <p:grpSpPr>
          <a:xfrm>
            <a:off x="806175" y="4631835"/>
            <a:ext cx="7565721" cy="470318"/>
            <a:chOff x="363373" y="3312302"/>
            <a:chExt cx="7565721" cy="470318"/>
          </a:xfrm>
        </p:grpSpPr>
        <p:sp>
          <p:nvSpPr>
            <p:cNvPr id="23" name="TextBox 22"/>
            <p:cNvSpPr txBox="1"/>
            <p:nvPr/>
          </p:nvSpPr>
          <p:spPr>
            <a:xfrm>
              <a:off x="363373" y="3320955"/>
              <a:ext cx="474830" cy="461665"/>
            </a:xfrm>
            <a:prstGeom prst="rect">
              <a:avLst/>
            </a:prstGeom>
            <a:noFill/>
          </p:spPr>
          <p:txBody>
            <a:bodyPr wrap="square" rtlCol="0">
              <a:spAutoFit/>
            </a:bodyPr>
            <a:lstStyle/>
            <a:p>
              <a:r>
                <a:rPr lang="en-US" sz="2400" b="1">
                  <a:solidFill>
                    <a:srgbClr val="0070C0"/>
                  </a:solidFill>
                </a:rPr>
                <a:t>4.</a:t>
              </a:r>
            </a:p>
          </p:txBody>
        </p:sp>
        <p:sp>
          <p:nvSpPr>
            <p:cNvPr id="24" name="TextBox 23"/>
            <p:cNvSpPr txBox="1"/>
            <p:nvPr/>
          </p:nvSpPr>
          <p:spPr>
            <a:xfrm>
              <a:off x="838204" y="3312302"/>
              <a:ext cx="7090890" cy="461665"/>
            </a:xfrm>
            <a:prstGeom prst="rect">
              <a:avLst/>
            </a:prstGeom>
            <a:noFill/>
          </p:spPr>
          <p:txBody>
            <a:bodyPr wrap="square" rtlCol="0">
              <a:spAutoFit/>
            </a:bodyPr>
            <a:lstStyle/>
            <a:p>
              <a:r>
                <a:rPr lang="en-US" sz="2400"/>
                <a:t>When did he become “Football Player of the Century”?</a:t>
              </a:r>
            </a:p>
          </p:txBody>
        </p:sp>
      </p:grpSp>
      <p:cxnSp>
        <p:nvCxnSpPr>
          <p:cNvPr id="25" name="Straight Connector 24"/>
          <p:cNvCxnSpPr/>
          <p:nvPr/>
        </p:nvCxnSpPr>
        <p:spPr>
          <a:xfrm flipV="1">
            <a:off x="1385832" y="2496288"/>
            <a:ext cx="6400800" cy="0"/>
          </a:xfrm>
          <a:prstGeom prst="line">
            <a:avLst/>
          </a:prstGeom>
          <a:ln w="28575">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1385832" y="3563088"/>
            <a:ext cx="6400800" cy="0"/>
          </a:xfrm>
          <a:prstGeom prst="line">
            <a:avLst/>
          </a:prstGeom>
          <a:ln w="28575">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1389957" y="4570707"/>
            <a:ext cx="6400800" cy="0"/>
          </a:xfrm>
          <a:prstGeom prst="line">
            <a:avLst/>
          </a:prstGeom>
          <a:ln w="28575">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1389957" y="5471251"/>
            <a:ext cx="6400800" cy="0"/>
          </a:xfrm>
          <a:prstGeom prst="line">
            <a:avLst/>
          </a:prstGeom>
          <a:ln w="28575">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996567" y="2361697"/>
            <a:ext cx="355523" cy="0"/>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996567" y="3462787"/>
            <a:ext cx="355523" cy="0"/>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996567" y="4411477"/>
            <a:ext cx="355523" cy="0"/>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996567" y="5346311"/>
            <a:ext cx="355523" cy="0"/>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a:xfrm>
            <a:off x="805981" y="5734438"/>
            <a:ext cx="7330101" cy="470318"/>
            <a:chOff x="363373" y="3312302"/>
            <a:chExt cx="7330101" cy="470318"/>
          </a:xfrm>
        </p:grpSpPr>
        <p:sp>
          <p:nvSpPr>
            <p:cNvPr id="34" name="TextBox 33"/>
            <p:cNvSpPr txBox="1"/>
            <p:nvPr/>
          </p:nvSpPr>
          <p:spPr>
            <a:xfrm>
              <a:off x="363373" y="3320955"/>
              <a:ext cx="474830" cy="461665"/>
            </a:xfrm>
            <a:prstGeom prst="rect">
              <a:avLst/>
            </a:prstGeom>
            <a:noFill/>
          </p:spPr>
          <p:txBody>
            <a:bodyPr wrap="square" rtlCol="0">
              <a:spAutoFit/>
            </a:bodyPr>
            <a:lstStyle/>
            <a:p>
              <a:r>
                <a:rPr lang="en-US" sz="2400" b="1">
                  <a:solidFill>
                    <a:srgbClr val="0070C0"/>
                  </a:solidFill>
                </a:rPr>
                <a:t>5.</a:t>
              </a:r>
            </a:p>
          </p:txBody>
        </p:sp>
        <p:sp>
          <p:nvSpPr>
            <p:cNvPr id="35" name="TextBox 34"/>
            <p:cNvSpPr txBox="1"/>
            <p:nvPr/>
          </p:nvSpPr>
          <p:spPr>
            <a:xfrm>
              <a:off x="838204" y="3312302"/>
              <a:ext cx="6855270" cy="461665"/>
            </a:xfrm>
            <a:prstGeom prst="rect">
              <a:avLst/>
            </a:prstGeom>
            <a:noFill/>
          </p:spPr>
          <p:txBody>
            <a:bodyPr wrap="square" rtlCol="0">
              <a:spAutoFit/>
            </a:bodyPr>
            <a:lstStyle/>
            <a:p>
              <a:r>
                <a:rPr lang="en-US" sz="2400"/>
                <a:t>What do people call him?</a:t>
              </a:r>
            </a:p>
          </p:txBody>
        </p:sp>
      </p:grpSp>
      <p:cxnSp>
        <p:nvCxnSpPr>
          <p:cNvPr id="36" name="Straight Connector 35"/>
          <p:cNvCxnSpPr/>
          <p:nvPr/>
        </p:nvCxnSpPr>
        <p:spPr>
          <a:xfrm flipV="1">
            <a:off x="1389763" y="6573854"/>
            <a:ext cx="6400800" cy="0"/>
          </a:xfrm>
          <a:prstGeom prst="line">
            <a:avLst/>
          </a:prstGeom>
          <a:ln w="28575">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996373" y="6448914"/>
            <a:ext cx="355523" cy="0"/>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54DFC840-7B24-48B1-95E4-4A793F16CF3F}"/>
              </a:ext>
            </a:extLst>
          </p:cNvPr>
          <p:cNvSpPr txBox="1"/>
          <p:nvPr/>
        </p:nvSpPr>
        <p:spPr>
          <a:xfrm>
            <a:off x="1280811" y="2136320"/>
            <a:ext cx="2999539" cy="461665"/>
          </a:xfrm>
          <a:prstGeom prst="rect">
            <a:avLst/>
          </a:prstGeom>
          <a:noFill/>
        </p:spPr>
        <p:txBody>
          <a:bodyPr wrap="none" rtlCol="0">
            <a:spAutoFit/>
          </a:bodyPr>
          <a:lstStyle/>
          <a:p>
            <a:r>
              <a:rPr lang="en-US" sz="2400" dirty="0">
                <a:solidFill>
                  <a:srgbClr val="00B050"/>
                </a:solidFill>
              </a:rPr>
              <a:t>Pelé was born </a:t>
            </a:r>
            <a:r>
              <a:rPr lang="en-US" sz="2400" dirty="0">
                <a:solidFill>
                  <a:srgbClr val="FF0000"/>
                </a:solidFill>
              </a:rPr>
              <a:t>in 1940</a:t>
            </a:r>
            <a:r>
              <a:rPr lang="en-US" sz="2400" dirty="0">
                <a:solidFill>
                  <a:srgbClr val="00B050"/>
                </a:solidFill>
              </a:rPr>
              <a:t>.</a:t>
            </a:r>
          </a:p>
        </p:txBody>
      </p:sp>
      <p:sp>
        <p:nvSpPr>
          <p:cNvPr id="39" name="TextBox 38">
            <a:extLst>
              <a:ext uri="{FF2B5EF4-FFF2-40B4-BE49-F238E27FC236}">
                <a16:creationId xmlns:a16="http://schemas.microsoft.com/office/drawing/2014/main" id="{521478BA-C3AD-4F35-870E-9FD5CB088D02}"/>
              </a:ext>
            </a:extLst>
          </p:cNvPr>
          <p:cNvSpPr txBox="1"/>
          <p:nvPr/>
        </p:nvSpPr>
        <p:spPr>
          <a:xfrm>
            <a:off x="1280811" y="3207290"/>
            <a:ext cx="4909870" cy="461665"/>
          </a:xfrm>
          <a:prstGeom prst="rect">
            <a:avLst/>
          </a:prstGeom>
          <a:noFill/>
        </p:spPr>
        <p:txBody>
          <a:bodyPr wrap="none" rtlCol="0">
            <a:spAutoFit/>
          </a:bodyPr>
          <a:lstStyle/>
          <a:p>
            <a:r>
              <a:rPr lang="en-US" sz="2400" dirty="0">
                <a:solidFill>
                  <a:srgbClr val="00B050"/>
                </a:solidFill>
              </a:rPr>
              <a:t>His father did. </a:t>
            </a:r>
            <a:r>
              <a:rPr lang="en-US" sz="2400" dirty="0">
                <a:solidFill>
                  <a:srgbClr val="7030A0"/>
                </a:solidFill>
              </a:rPr>
              <a:t>/</a:t>
            </a:r>
            <a:r>
              <a:rPr lang="en-US" sz="2400" dirty="0">
                <a:solidFill>
                  <a:srgbClr val="00B050"/>
                </a:solidFill>
              </a:rPr>
              <a:t> </a:t>
            </a:r>
            <a:r>
              <a:rPr lang="en-US" sz="2400" dirty="0">
                <a:solidFill>
                  <a:srgbClr val="FF0000"/>
                </a:solidFill>
              </a:rPr>
              <a:t>His father </a:t>
            </a:r>
            <a:r>
              <a:rPr lang="en-US" sz="2400" dirty="0">
                <a:solidFill>
                  <a:srgbClr val="00B050"/>
                </a:solidFill>
              </a:rPr>
              <a:t>taught him.</a:t>
            </a:r>
          </a:p>
        </p:txBody>
      </p:sp>
      <p:sp>
        <p:nvSpPr>
          <p:cNvPr id="40" name="TextBox 39">
            <a:extLst>
              <a:ext uri="{FF2B5EF4-FFF2-40B4-BE49-F238E27FC236}">
                <a16:creationId xmlns:a16="http://schemas.microsoft.com/office/drawing/2014/main" id="{47D300A8-BE3E-4B91-8ED9-85A94CB4E6A9}"/>
              </a:ext>
            </a:extLst>
          </p:cNvPr>
          <p:cNvSpPr txBox="1"/>
          <p:nvPr/>
        </p:nvSpPr>
        <p:spPr>
          <a:xfrm>
            <a:off x="1280811" y="4186397"/>
            <a:ext cx="3933000" cy="461665"/>
          </a:xfrm>
          <a:prstGeom prst="rect">
            <a:avLst/>
          </a:prstGeom>
          <a:noFill/>
        </p:spPr>
        <p:txBody>
          <a:bodyPr wrap="none" rtlCol="0">
            <a:spAutoFit/>
          </a:bodyPr>
          <a:lstStyle/>
          <a:p>
            <a:r>
              <a:rPr lang="en-US" sz="2400" dirty="0">
                <a:solidFill>
                  <a:srgbClr val="00B050"/>
                </a:solidFill>
              </a:rPr>
              <a:t>He scored </a:t>
            </a:r>
            <a:r>
              <a:rPr lang="en-US" sz="2400" dirty="0">
                <a:solidFill>
                  <a:srgbClr val="FF0000"/>
                </a:solidFill>
              </a:rPr>
              <a:t>1,281 goals</a:t>
            </a:r>
            <a:r>
              <a:rPr lang="en-US" sz="2400" dirty="0">
                <a:solidFill>
                  <a:srgbClr val="00B050"/>
                </a:solidFill>
              </a:rPr>
              <a:t> in total.</a:t>
            </a:r>
          </a:p>
        </p:txBody>
      </p:sp>
      <p:sp>
        <p:nvSpPr>
          <p:cNvPr id="41" name="TextBox 40">
            <a:extLst>
              <a:ext uri="{FF2B5EF4-FFF2-40B4-BE49-F238E27FC236}">
                <a16:creationId xmlns:a16="http://schemas.microsoft.com/office/drawing/2014/main" id="{1AE6C912-D3A1-40C5-B641-74BC210224E2}"/>
              </a:ext>
            </a:extLst>
          </p:cNvPr>
          <p:cNvSpPr txBox="1"/>
          <p:nvPr/>
        </p:nvSpPr>
        <p:spPr>
          <a:xfrm>
            <a:off x="1280811" y="5102012"/>
            <a:ext cx="6615337" cy="461665"/>
          </a:xfrm>
          <a:prstGeom prst="rect">
            <a:avLst/>
          </a:prstGeom>
          <a:noFill/>
        </p:spPr>
        <p:txBody>
          <a:bodyPr wrap="none" rtlCol="0">
            <a:spAutoFit/>
          </a:bodyPr>
          <a:lstStyle/>
          <a:p>
            <a:r>
              <a:rPr lang="en-US" sz="2400" dirty="0">
                <a:solidFill>
                  <a:srgbClr val="00B050"/>
                </a:solidFill>
              </a:rPr>
              <a:t>(He became </a:t>
            </a:r>
            <a:r>
              <a:rPr lang="en-US" sz="2400" i="1" dirty="0">
                <a:solidFill>
                  <a:srgbClr val="00B050"/>
                </a:solidFill>
              </a:rPr>
              <a:t>Football Player of the Century</a:t>
            </a:r>
            <a:r>
              <a:rPr lang="en-US" sz="2400" dirty="0">
                <a:solidFill>
                  <a:srgbClr val="FF0000"/>
                </a:solidFill>
              </a:rPr>
              <a:t>) in 1999</a:t>
            </a:r>
            <a:r>
              <a:rPr lang="en-US" sz="2400" dirty="0">
                <a:solidFill>
                  <a:srgbClr val="00B050"/>
                </a:solidFill>
              </a:rPr>
              <a:t>.</a:t>
            </a:r>
          </a:p>
        </p:txBody>
      </p:sp>
      <p:sp>
        <p:nvSpPr>
          <p:cNvPr id="42" name="TextBox 41">
            <a:extLst>
              <a:ext uri="{FF2B5EF4-FFF2-40B4-BE49-F238E27FC236}">
                <a16:creationId xmlns:a16="http://schemas.microsoft.com/office/drawing/2014/main" id="{651E1CDA-E1AC-4500-81AD-18446F32AA97}"/>
              </a:ext>
            </a:extLst>
          </p:cNvPr>
          <p:cNvSpPr txBox="1"/>
          <p:nvPr/>
        </p:nvSpPr>
        <p:spPr>
          <a:xfrm>
            <a:off x="1280811" y="6211208"/>
            <a:ext cx="4687181" cy="461665"/>
          </a:xfrm>
          <a:prstGeom prst="rect">
            <a:avLst/>
          </a:prstGeom>
          <a:noFill/>
        </p:spPr>
        <p:txBody>
          <a:bodyPr wrap="none" rtlCol="0">
            <a:spAutoFit/>
          </a:bodyPr>
          <a:lstStyle/>
          <a:p>
            <a:r>
              <a:rPr lang="en-US" sz="2400" dirty="0">
                <a:solidFill>
                  <a:srgbClr val="00B050"/>
                </a:solidFill>
              </a:rPr>
              <a:t>They call him </a:t>
            </a:r>
            <a:r>
              <a:rPr lang="en-US" sz="2400" dirty="0">
                <a:solidFill>
                  <a:srgbClr val="FF0000"/>
                </a:solidFill>
              </a:rPr>
              <a:t>“The King of Football</a:t>
            </a:r>
            <a:r>
              <a:rPr lang="en-US" sz="2400" dirty="0">
                <a:solidFill>
                  <a:srgbClr val="00B050"/>
                </a:solidFill>
              </a:rPr>
              <a:t>”.</a:t>
            </a:r>
          </a:p>
        </p:txBody>
      </p:sp>
    </p:spTree>
    <p:extLst>
      <p:ext uri="{BB962C8B-B14F-4D97-AF65-F5344CB8AC3E}">
        <p14:creationId xmlns:p14="http://schemas.microsoft.com/office/powerpoint/2010/main" val="2524688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25"/>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3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nodeType="clickEffect">
                                  <p:stCondLst>
                                    <p:cond delay="0"/>
                                  </p:stCondLst>
                                  <p:childTnLst>
                                    <p:set>
                                      <p:cBhvr>
                                        <p:cTn id="12" dur="1" fill="hold">
                                          <p:stCondLst>
                                            <p:cond delay="0"/>
                                          </p:stCondLst>
                                        </p:cTn>
                                        <p:tgtEl>
                                          <p:spTgt spid="26"/>
                                        </p:tgtEl>
                                        <p:attrNameLst>
                                          <p:attrName>style.visibility</p:attrName>
                                        </p:attrNameLst>
                                      </p:cBhvr>
                                      <p:to>
                                        <p:strVal val="hidden"/>
                                      </p:to>
                                    </p:set>
                                  </p:childTnLst>
                                </p:cTn>
                              </p:par>
                              <p:par>
                                <p:cTn id="13" presetID="1" presetClass="entr" presetSubtype="0" fill="hold" nodeType="withEffect">
                                  <p:stCondLst>
                                    <p:cond delay="0"/>
                                  </p:stCondLst>
                                  <p:childTnLst>
                                    <p:set>
                                      <p:cBhvr>
                                        <p:cTn id="14" dur="1" fill="hold">
                                          <p:stCondLst>
                                            <p:cond delay="0"/>
                                          </p:stCondLst>
                                        </p:cTn>
                                        <p:tgtEl>
                                          <p:spTgt spid="3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27"/>
                                        </p:tgtEl>
                                        <p:attrNameLst>
                                          <p:attrName>style.visibility</p:attrName>
                                        </p:attrNameLst>
                                      </p:cBhvr>
                                      <p:to>
                                        <p:strVal val="hidden"/>
                                      </p:to>
                                    </p:set>
                                  </p:childTnLst>
                                </p:cTn>
                              </p:par>
                              <p:par>
                                <p:cTn id="19" presetID="1" presetClass="entr" presetSubtype="0" fill="hold" nodeType="withEffect">
                                  <p:stCondLst>
                                    <p:cond delay="0"/>
                                  </p:stCondLst>
                                  <p:childTnLst>
                                    <p:set>
                                      <p:cBhvr>
                                        <p:cTn id="20" dur="1" fill="hold">
                                          <p:stCondLst>
                                            <p:cond delay="0"/>
                                          </p:stCondLst>
                                        </p:cTn>
                                        <p:tgtEl>
                                          <p:spTgt spid="40">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nodeType="clickEffect">
                                  <p:stCondLst>
                                    <p:cond delay="0"/>
                                  </p:stCondLst>
                                  <p:childTnLst>
                                    <p:set>
                                      <p:cBhvr>
                                        <p:cTn id="24" dur="1" fill="hold">
                                          <p:stCondLst>
                                            <p:cond delay="0"/>
                                          </p:stCondLst>
                                        </p:cTn>
                                        <p:tgtEl>
                                          <p:spTgt spid="28"/>
                                        </p:tgtEl>
                                        <p:attrNameLst>
                                          <p:attrName>style.visibility</p:attrName>
                                        </p:attrNameLst>
                                      </p:cBhvr>
                                      <p:to>
                                        <p:strVal val="hidden"/>
                                      </p:to>
                                    </p:set>
                                  </p:childTnLst>
                                </p:cTn>
                              </p:par>
                              <p:par>
                                <p:cTn id="25" presetID="1" presetClass="entr" presetSubtype="0" fill="hold" nodeType="withEffect">
                                  <p:stCondLst>
                                    <p:cond delay="0"/>
                                  </p:stCondLst>
                                  <p:childTnLst>
                                    <p:set>
                                      <p:cBhvr>
                                        <p:cTn id="26" dur="1" fill="hold">
                                          <p:stCondLst>
                                            <p:cond delay="0"/>
                                          </p:stCondLst>
                                        </p:cTn>
                                        <p:tgtEl>
                                          <p:spTgt spid="41">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nodeType="clickEffect">
                                  <p:stCondLst>
                                    <p:cond delay="0"/>
                                  </p:stCondLst>
                                  <p:childTnLst>
                                    <p:set>
                                      <p:cBhvr>
                                        <p:cTn id="30" dur="1" fill="hold">
                                          <p:stCondLst>
                                            <p:cond delay="0"/>
                                          </p:stCondLst>
                                        </p:cTn>
                                        <p:tgtEl>
                                          <p:spTgt spid="36"/>
                                        </p:tgtEl>
                                        <p:attrNameLst>
                                          <p:attrName>style.visibility</p:attrName>
                                        </p:attrNameLst>
                                      </p:cBhvr>
                                      <p:to>
                                        <p:strVal val="hidden"/>
                                      </p:to>
                                    </p:set>
                                  </p:childTnLst>
                                </p:cTn>
                              </p:par>
                              <p:par>
                                <p:cTn id="31" presetID="1" presetClass="entr" presetSubtype="0" fill="hold" nodeType="withEffect">
                                  <p:stCondLst>
                                    <p:cond delay="0"/>
                                  </p:stCondLst>
                                  <p:childTnLst>
                                    <p:set>
                                      <p:cBhvr>
                                        <p:cTn id="32" dur="1" fill="hold">
                                          <p:stCondLst>
                                            <p:cond delay="0"/>
                                          </p:stCondLst>
                                        </p:cTn>
                                        <p:tgtEl>
                                          <p:spTgt spid="4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54977" y="255711"/>
            <a:ext cx="7250097" cy="892552"/>
          </a:xfrm>
          <a:prstGeom prst="rect">
            <a:avLst/>
          </a:prstGeom>
          <a:noFill/>
        </p:spPr>
        <p:txBody>
          <a:bodyPr wrap="square" rtlCol="0">
            <a:spAutoFit/>
          </a:bodyPr>
          <a:lstStyle/>
          <a:p>
            <a:r>
              <a:rPr lang="en-US" sz="2600" b="1" dirty="0" smtClean="0">
                <a:effectLst>
                  <a:glow rad="88900">
                    <a:schemeClr val="bg1"/>
                  </a:glow>
                </a:effectLst>
                <a:latin typeface="Arial" panose="020B0604020202020204" pitchFamily="34" charset="0"/>
                <a:cs typeface="Arial" panose="020B0604020202020204" pitchFamily="34" charset="0"/>
              </a:rPr>
              <a:t>Act 5.Read </a:t>
            </a:r>
            <a:r>
              <a:rPr lang="en-US" sz="2600" b="1" dirty="0">
                <a:effectLst>
                  <a:glow rad="88900">
                    <a:schemeClr val="bg1"/>
                  </a:glow>
                </a:effectLst>
                <a:latin typeface="Arial" panose="020B0604020202020204" pitchFamily="34" charset="0"/>
                <a:cs typeface="Arial" panose="020B0604020202020204" pitchFamily="34" charset="0"/>
              </a:rPr>
              <a:t>the following facts about two famous sportspeople.</a:t>
            </a:r>
          </a:p>
        </p:txBody>
      </p:sp>
      <p:sp>
        <p:nvSpPr>
          <p:cNvPr id="3" name="Rectangle 2"/>
          <p:cNvSpPr/>
          <p:nvPr/>
        </p:nvSpPr>
        <p:spPr>
          <a:xfrm>
            <a:off x="219994" y="1348318"/>
            <a:ext cx="6170279" cy="492443"/>
          </a:xfrm>
          <a:prstGeom prst="rect">
            <a:avLst/>
          </a:prstGeom>
        </p:spPr>
        <p:txBody>
          <a:bodyPr wrap="none">
            <a:spAutoFit/>
          </a:bodyPr>
          <a:lstStyle/>
          <a:p>
            <a:r>
              <a:rPr lang="en-US" sz="2600" b="1" dirty="0"/>
              <a:t>Hoang </a:t>
            </a:r>
            <a:r>
              <a:rPr lang="en-US" sz="2600" b="1" dirty="0" err="1"/>
              <a:t>Giang</a:t>
            </a:r>
            <a:r>
              <a:rPr lang="en-US" sz="2600" b="1" dirty="0"/>
              <a:t> – No. 1 sportsman in shooting</a:t>
            </a:r>
          </a:p>
        </p:txBody>
      </p:sp>
      <p:sp>
        <p:nvSpPr>
          <p:cNvPr id="5" name="TextBox 4"/>
          <p:cNvSpPr txBox="1"/>
          <p:nvPr/>
        </p:nvSpPr>
        <p:spPr>
          <a:xfrm>
            <a:off x="322118" y="1840761"/>
            <a:ext cx="6328064" cy="1865126"/>
          </a:xfrm>
          <a:prstGeom prst="rect">
            <a:avLst/>
          </a:prstGeom>
          <a:noFill/>
        </p:spPr>
        <p:txBody>
          <a:bodyPr wrap="square" rtlCol="0">
            <a:spAutoFit/>
          </a:bodyPr>
          <a:lstStyle/>
          <a:p>
            <a:pPr marL="285750" indent="-285750">
              <a:lnSpc>
                <a:spcPct val="120000"/>
              </a:lnSpc>
              <a:buFontTx/>
              <a:buChar char="-"/>
            </a:pPr>
            <a:r>
              <a:rPr lang="en-US" sz="2400"/>
              <a:t>Born: 1978 in Viet Nam</a:t>
            </a:r>
          </a:p>
          <a:p>
            <a:pPr marL="285750" indent="-285750">
              <a:lnSpc>
                <a:spcPct val="120000"/>
              </a:lnSpc>
              <a:buFontTx/>
              <a:buChar char="-"/>
            </a:pPr>
            <a:r>
              <a:rPr lang="en-US" sz="2400"/>
              <a:t>1995: finished sports school</a:t>
            </a:r>
          </a:p>
          <a:p>
            <a:pPr marL="285750" indent="-285750">
              <a:lnSpc>
                <a:spcPct val="120000"/>
              </a:lnSpc>
              <a:buFontTx/>
              <a:buChar char="-"/>
            </a:pPr>
            <a:r>
              <a:rPr lang="en-US" sz="2400"/>
              <a:t>1996: took part in a shooting competition</a:t>
            </a:r>
          </a:p>
          <a:p>
            <a:pPr marL="285750" indent="-285750">
              <a:lnSpc>
                <a:spcPct val="120000"/>
              </a:lnSpc>
              <a:buFontTx/>
              <a:buChar char="-"/>
            </a:pPr>
            <a:r>
              <a:rPr lang="en-US" sz="2400"/>
              <a:t>2001: won a gold medal for shooting</a:t>
            </a:r>
          </a:p>
        </p:txBody>
      </p:sp>
      <p:sp>
        <p:nvSpPr>
          <p:cNvPr id="9" name="Rectangle 8"/>
          <p:cNvSpPr/>
          <p:nvPr/>
        </p:nvSpPr>
        <p:spPr>
          <a:xfrm>
            <a:off x="322118" y="3808388"/>
            <a:ext cx="7717690" cy="492443"/>
          </a:xfrm>
          <a:prstGeom prst="rect">
            <a:avLst/>
          </a:prstGeom>
        </p:spPr>
        <p:txBody>
          <a:bodyPr wrap="none">
            <a:spAutoFit/>
          </a:bodyPr>
          <a:lstStyle/>
          <a:p>
            <a:r>
              <a:rPr lang="en-US" sz="2600" b="1"/>
              <a:t>Jenny Green – one of the best female golfers in history</a:t>
            </a:r>
          </a:p>
        </p:txBody>
      </p:sp>
      <p:sp>
        <p:nvSpPr>
          <p:cNvPr id="10" name="TextBox 9"/>
          <p:cNvSpPr txBox="1"/>
          <p:nvPr/>
        </p:nvSpPr>
        <p:spPr>
          <a:xfrm>
            <a:off x="322118" y="4414247"/>
            <a:ext cx="6244936" cy="1865126"/>
          </a:xfrm>
          <a:prstGeom prst="rect">
            <a:avLst/>
          </a:prstGeom>
          <a:noFill/>
        </p:spPr>
        <p:txBody>
          <a:bodyPr wrap="square" rtlCol="0">
            <a:spAutoFit/>
          </a:bodyPr>
          <a:lstStyle>
            <a:defPPr>
              <a:defRPr lang="en-US"/>
            </a:defPPr>
            <a:lvl1pPr marL="285750" indent="-285750">
              <a:lnSpc>
                <a:spcPct val="120000"/>
              </a:lnSpc>
              <a:buFontTx/>
              <a:buChar char="-"/>
              <a:defRPr sz="2400"/>
            </a:lvl1pPr>
          </a:lstStyle>
          <a:p>
            <a:r>
              <a:rPr lang="en-US"/>
              <a:t>Born: 1972 in Greenland</a:t>
            </a:r>
          </a:p>
          <a:p>
            <a:r>
              <a:rPr lang="en-US"/>
              <a:t>1987: became a member of local golf club</a:t>
            </a:r>
          </a:p>
          <a:p>
            <a:r>
              <a:rPr lang="en-US"/>
              <a:t>1994: took part in a female golf tournament</a:t>
            </a:r>
          </a:p>
          <a:p>
            <a:r>
              <a:rPr lang="en-US"/>
              <a:t>2002: became the female golf champion</a:t>
            </a:r>
          </a:p>
        </p:txBody>
      </p:sp>
    </p:spTree>
    <p:extLst>
      <p:ext uri="{BB962C8B-B14F-4D97-AF65-F5344CB8AC3E}">
        <p14:creationId xmlns:p14="http://schemas.microsoft.com/office/powerpoint/2010/main" val="11181354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71543" y="207019"/>
            <a:ext cx="8154106" cy="892552"/>
          </a:xfrm>
          <a:prstGeom prst="rect">
            <a:avLst/>
          </a:prstGeom>
          <a:noFill/>
        </p:spPr>
        <p:txBody>
          <a:bodyPr wrap="square" rtlCol="0">
            <a:spAutoFit/>
          </a:bodyPr>
          <a:lstStyle/>
          <a:p>
            <a:r>
              <a:rPr lang="en-US" sz="2500" b="1" dirty="0" smtClean="0">
                <a:effectLst>
                  <a:glow rad="88900">
                    <a:schemeClr val="bg1"/>
                  </a:glow>
                </a:effectLst>
                <a:latin typeface="Arial" panose="020B0604020202020204" pitchFamily="34" charset="0"/>
                <a:cs typeface="Arial" panose="020B0604020202020204" pitchFamily="34" charset="0"/>
              </a:rPr>
              <a:t>Act 6. Choose </a:t>
            </a:r>
            <a:r>
              <a:rPr lang="en-US" sz="2500" b="1" dirty="0">
                <a:effectLst>
                  <a:glow rad="88900">
                    <a:schemeClr val="bg1"/>
                  </a:glow>
                </a:effectLst>
                <a:latin typeface="Arial" panose="020B0604020202020204" pitchFamily="34" charset="0"/>
                <a:cs typeface="Arial" panose="020B0604020202020204" pitchFamily="34" charset="0"/>
              </a:rPr>
              <a:t>one sportsperson in </a:t>
            </a:r>
            <a:r>
              <a:rPr lang="en-US" sz="2500" b="1" dirty="0">
                <a:solidFill>
                  <a:srgbClr val="FF0000"/>
                </a:solidFill>
                <a:effectLst>
                  <a:glow rad="88900">
                    <a:schemeClr val="bg1"/>
                  </a:glow>
                </a:effectLst>
                <a:latin typeface="Arial" panose="020B0604020202020204" pitchFamily="34" charset="0"/>
                <a:cs typeface="Arial" panose="020B0604020202020204" pitchFamily="34" charset="0"/>
              </a:rPr>
              <a:t>4</a:t>
            </a:r>
            <a:r>
              <a:rPr lang="en-US" sz="2500" b="1" dirty="0">
                <a:effectLst>
                  <a:glow rad="88900">
                    <a:schemeClr val="bg1"/>
                  </a:glow>
                </a:effectLst>
                <a:latin typeface="Arial" panose="020B0604020202020204" pitchFamily="34" charset="0"/>
                <a:cs typeface="Arial" panose="020B0604020202020204" pitchFamily="34" charset="0"/>
              </a:rPr>
              <a:t>. Talk about him / her. Use the following cues.</a:t>
            </a:r>
          </a:p>
        </p:txBody>
      </p:sp>
      <p:sp>
        <p:nvSpPr>
          <p:cNvPr id="3" name="TextBox 2"/>
          <p:cNvSpPr txBox="1"/>
          <p:nvPr/>
        </p:nvSpPr>
        <p:spPr>
          <a:xfrm>
            <a:off x="1028701" y="2213264"/>
            <a:ext cx="6639791" cy="3093154"/>
          </a:xfrm>
          <a:prstGeom prst="rect">
            <a:avLst/>
          </a:prstGeom>
          <a:noFill/>
        </p:spPr>
        <p:txBody>
          <a:bodyPr wrap="square" rtlCol="0">
            <a:spAutoFit/>
          </a:bodyPr>
          <a:lstStyle/>
          <a:p>
            <a:pPr marL="285750" indent="-285750">
              <a:lnSpc>
                <a:spcPct val="150000"/>
              </a:lnSpc>
              <a:buFontTx/>
              <a:buChar char="-"/>
            </a:pPr>
            <a:r>
              <a:rPr lang="en-US" sz="2600"/>
              <a:t>His / Her name</a:t>
            </a:r>
          </a:p>
          <a:p>
            <a:pPr marL="285750" indent="-285750">
              <a:lnSpc>
                <a:spcPct val="150000"/>
              </a:lnSpc>
              <a:buFontTx/>
              <a:buChar char="-"/>
            </a:pPr>
            <a:r>
              <a:rPr lang="en-US" sz="2600"/>
              <a:t>The sport he / she plays</a:t>
            </a:r>
          </a:p>
          <a:p>
            <a:pPr marL="285750" indent="-285750">
              <a:lnSpc>
                <a:spcPct val="150000"/>
              </a:lnSpc>
              <a:buFontTx/>
              <a:buChar char="-"/>
            </a:pPr>
            <a:r>
              <a:rPr lang="en-US" sz="2600"/>
              <a:t>Why he / she is famous</a:t>
            </a:r>
          </a:p>
          <a:p>
            <a:pPr marL="285750" indent="-285750">
              <a:lnSpc>
                <a:spcPct val="150000"/>
              </a:lnSpc>
              <a:buFontTx/>
              <a:buChar char="-"/>
            </a:pPr>
            <a:r>
              <a:rPr lang="en-US" sz="2600"/>
              <a:t>You like him / her or not </a:t>
            </a:r>
          </a:p>
          <a:p>
            <a:pPr>
              <a:lnSpc>
                <a:spcPct val="150000"/>
              </a:lnSpc>
            </a:pPr>
            <a:r>
              <a:rPr lang="en-US" sz="2600"/>
              <a:t>     Explain why</a:t>
            </a:r>
          </a:p>
        </p:txBody>
      </p:sp>
    </p:spTree>
    <p:extLst>
      <p:ext uri="{BB962C8B-B14F-4D97-AF65-F5344CB8AC3E}">
        <p14:creationId xmlns:p14="http://schemas.microsoft.com/office/powerpoint/2010/main" val="17137733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3785" y="1720840"/>
            <a:ext cx="8804030" cy="2554545"/>
          </a:xfrm>
          <a:prstGeom prst="rect">
            <a:avLst/>
          </a:prstGeom>
        </p:spPr>
        <p:txBody>
          <a:bodyPr wrap="square">
            <a:spAutoFit/>
          </a:bodyPr>
          <a:lstStyle/>
          <a:p>
            <a:r>
              <a:rPr lang="en-US" sz="3200" dirty="0"/>
              <a:t>His name is Hoang </a:t>
            </a:r>
            <a:r>
              <a:rPr lang="en-US" sz="3200" dirty="0" err="1"/>
              <a:t>Giang</a:t>
            </a:r>
            <a:r>
              <a:rPr lang="en-US" sz="3200" dirty="0"/>
              <a:t>, he was born in 1978 in Viet Nam. He plays shooting. He is famous for being </a:t>
            </a:r>
            <a:r>
              <a:rPr lang="en-US" sz="3200" dirty="0" err="1"/>
              <a:t>No.1</a:t>
            </a:r>
            <a:r>
              <a:rPr lang="en-US" sz="3200" dirty="0"/>
              <a:t> sportsman in shooting. In 1996, he took part in a shooting competition. In 2001, he won a medal for shooting</a:t>
            </a:r>
            <a:r>
              <a:rPr lang="en-US" sz="3200" dirty="0" smtClean="0"/>
              <a:t>.</a:t>
            </a:r>
            <a:endParaRPr lang="en-US" sz="3200" dirty="0"/>
          </a:p>
        </p:txBody>
      </p:sp>
    </p:spTree>
    <p:extLst>
      <p:ext uri="{BB962C8B-B14F-4D97-AF65-F5344CB8AC3E}">
        <p14:creationId xmlns:p14="http://schemas.microsoft.com/office/powerpoint/2010/main" val="13794380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1653</TotalTime>
  <Words>760</Words>
  <Application>Microsoft Office PowerPoint</Application>
  <PresentationFormat>Trình chiếu Trên màn hình (4:3)</PresentationFormat>
  <Paragraphs>91</Paragraphs>
  <Slides>11</Slides>
  <Notes>0</Notes>
  <HiddenSlides>0</HiddenSlides>
  <MMClips>0</MMClips>
  <ScaleCrop>false</ScaleCrop>
  <HeadingPairs>
    <vt:vector size="6" baseType="variant">
      <vt:variant>
        <vt:lpstr>Phông được Dùng</vt:lpstr>
      </vt:variant>
      <vt:variant>
        <vt:i4>6</vt:i4>
      </vt:variant>
      <vt:variant>
        <vt:lpstr>Chủ đề</vt:lpstr>
      </vt:variant>
      <vt:variant>
        <vt:i4>1</vt:i4>
      </vt:variant>
      <vt:variant>
        <vt:lpstr>Tiêu đề Bản chiếu</vt:lpstr>
      </vt:variant>
      <vt:variant>
        <vt:i4>11</vt:i4>
      </vt:variant>
    </vt:vector>
  </HeadingPairs>
  <TitlesOfParts>
    <vt:vector size="18" baseType="lpstr">
      <vt:lpstr>.VnArabiaH</vt:lpstr>
      <vt:lpstr>.VnTime</vt:lpstr>
      <vt:lpstr>Arial</vt:lpstr>
      <vt:lpstr>Calibri</vt:lpstr>
      <vt:lpstr>Calibri Light</vt:lpstr>
      <vt:lpstr>Times New Roman</vt:lpstr>
      <vt:lpstr>Office Theme</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TrangDTT</dc:creator>
  <cp:lastModifiedBy>Admin</cp:lastModifiedBy>
  <cp:revision>129</cp:revision>
  <dcterms:created xsi:type="dcterms:W3CDTF">2020-12-09T02:04:09Z</dcterms:created>
  <dcterms:modified xsi:type="dcterms:W3CDTF">2023-02-22T01:30:52Z</dcterms:modified>
</cp:coreProperties>
</file>